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notesSlides/_rels/notesSlide52.xml.rels" ContentType="application/vnd.openxmlformats-package.relationships+xml"/>
  <Override PartName="/ppt/notesSlides/_rels/notesSlide48.xml.rels" ContentType="application/vnd.openxmlformats-package.relationships+xml"/>
  <Override PartName="/ppt/notesSlides/_rels/notesSlide47.xml.rels" ContentType="application/vnd.openxmlformats-package.relationships+xml"/>
  <Override PartName="/ppt/notesSlides/_rels/notesSlide46.xml.rels" ContentType="application/vnd.openxmlformats-package.relationships+xml"/>
  <Override PartName="/ppt/notesSlides/_rels/notesSlide45.xml.rels" ContentType="application/vnd.openxmlformats-package.relationships+xml"/>
  <Override PartName="/ppt/notesSlides/_rels/notesSlide44.xml.rels" ContentType="application/vnd.openxmlformats-package.relationships+xml"/>
  <Override PartName="/ppt/notesSlides/_rels/notesSlide43.xml.rels" ContentType="application/vnd.openxmlformats-package.relationships+xml"/>
  <Override PartName="/ppt/notesSlides/_rels/notesSlide11.xml.rels" ContentType="application/vnd.openxmlformats-package.relationships+xml"/>
  <Override PartName="/ppt/notesSlides/_rels/notesSlide10.xml.rels" ContentType="application/vnd.openxmlformats-package.relationships+xml"/>
  <Override PartName="/ppt/notesSlides/_rels/notesSlide8.xml.rels" ContentType="application/vnd.openxmlformats-package.relationships+xml"/>
  <Override PartName="/ppt/notesSlides/_rels/notesSlide9.xml.rels" ContentType="application/vnd.openxmlformats-package.relationships+xml"/>
  <Override PartName="/ppt/notesSlides/_rels/notesSlide36.xml.rels" ContentType="application/vnd.openxmlformats-package.relationships+xml"/>
  <Override PartName="/ppt/notesSlides/_rels/notesSlide7.xml.rels" ContentType="application/vnd.openxmlformats-package.relationships+xml"/>
  <Override PartName="/ppt/notesSlides/_rels/notesSlide29.xml.rels" ContentType="application/vnd.openxmlformats-package.relationships+xml"/>
  <Override PartName="/ppt/notesSlides/_rels/notesSlide35.xml.rels" ContentType="application/vnd.openxmlformats-package.relationships+xml"/>
  <Override PartName="/ppt/notesSlides/_rels/notesSlide50.xml.rels" ContentType="application/vnd.openxmlformats-package.relationships+xml"/>
  <Override PartName="/ppt/notesSlides/_rels/notesSlide15.xml.rels" ContentType="application/vnd.openxmlformats-package.relationships+xml"/>
  <Override PartName="/ppt/notesSlides/_rels/notesSlide18.xml.rels" ContentType="application/vnd.openxmlformats-package.relationships+xml"/>
  <Override PartName="/ppt/notesSlides/_rels/notesSlide51.xml.rels" ContentType="application/vnd.openxmlformats-package.relationships+xml"/>
  <Override PartName="/ppt/notesSlides/_rels/notesSlide16.xml.rels" ContentType="application/vnd.openxmlformats-package.relationships+xml"/>
  <Override PartName="/ppt/notesSlides/_rels/notesSlide3.xml.rels" ContentType="application/vnd.openxmlformats-package.relationships+xml"/>
  <Override PartName="/ppt/notesSlides/_rels/notesSlide49.xml.rels" ContentType="application/vnd.openxmlformats-package.relationships+xml"/>
  <Override PartName="/ppt/notesSlides/_rels/notesSlide30.xml.rels" ContentType="application/vnd.openxmlformats-package.relationships+xml"/>
  <Override PartName="/ppt/notesSlides/_rels/notesSlide42.xml.rels" ContentType="application/vnd.openxmlformats-package.relationships+xml"/>
  <Override PartName="/ppt/notesSlides/_rels/notesSlide14.xml.rels" ContentType="application/vnd.openxmlformats-package.relationships+xml"/>
  <Override PartName="/ppt/notesSlides/_rels/notesSlide1.xml.rels" ContentType="application/vnd.openxmlformats-package.relationships+xml"/>
  <Override PartName="/ppt/notesSlides/_rels/notesSlide17.xml.rels" ContentType="application/vnd.openxmlformats-package.relationships+xml"/>
  <Override PartName="/ppt/notesSlides/_rels/notesSlide4.xml.rels" ContentType="application/vnd.openxmlformats-package.relationships+xml"/>
  <Override PartName="/ppt/notesSlides/_rels/notesSlide31.xml.rels" ContentType="application/vnd.openxmlformats-package.relationships+xml"/>
  <Override PartName="/ppt/notesSlides/_rels/notesSlide5.xml.rels" ContentType="application/vnd.openxmlformats-package.relationships+xml"/>
  <Override PartName="/ppt/notesSlides/_rels/notesSlide27.xml.rels" ContentType="application/vnd.openxmlformats-package.relationships+xml"/>
  <Override PartName="/ppt/notesSlides/_rels/notesSlide32.xml.rels" ContentType="application/vnd.openxmlformats-package.relationships+xml"/>
  <Override PartName="/ppt/notesSlides/_rels/notesSlide2.xml.rels" ContentType="application/vnd.openxmlformats-package.relationships+xml"/>
  <Override PartName="/ppt/notesSlides/_rels/notesSlide33.xml.rels" ContentType="application/vnd.openxmlformats-package.relationships+xml"/>
  <Override PartName="/ppt/notesSlides/_rels/notesSlide6.xml.rels" ContentType="application/vnd.openxmlformats-package.relationships+xml"/>
  <Override PartName="/ppt/notesSlides/_rels/notesSlide28.xml.rels" ContentType="application/vnd.openxmlformats-package.relationships+xml"/>
  <Override PartName="/ppt/notesSlides/_rels/notesSlide34.xml.rels" ContentType="application/vnd.openxmlformats-package.relationships+xml"/>
  <Override PartName="/ppt/notesSlides/_rels/notesSlide19.xml.rels" ContentType="application/vnd.openxmlformats-package.relationships+xml"/>
  <Override PartName="/ppt/notesSlides/_rels/notesSlide54.xml.rels" ContentType="application/vnd.openxmlformats-package.relationships+xml"/>
  <Override PartName="/ppt/notesSlides/_rels/notesSlide26.xml.rels" ContentType="application/vnd.openxmlformats-package.relationships+xml"/>
  <Override PartName="/ppt/notesSlides/_rels/notesSlide37.xml.rels" ContentType="application/vnd.openxmlformats-package.relationships+xml"/>
  <Override PartName="/ppt/notesSlides/_rels/notesSlide38.xml.rels" ContentType="application/vnd.openxmlformats-package.relationships+xml"/>
  <Override PartName="/ppt/notesSlides/_rels/notesSlide20.xml.rels" ContentType="application/vnd.openxmlformats-package.relationships+xml"/>
  <Override PartName="/ppt/notesSlides/_rels/notesSlide39.xml.rels" ContentType="application/vnd.openxmlformats-package.relationships+xml"/>
  <Override PartName="/ppt/notesSlides/_rels/notesSlide12.xml.rels" ContentType="application/vnd.openxmlformats-package.relationships+xml"/>
  <Override PartName="/ppt/notesSlides/_rels/notesSlide40.xml.rels" ContentType="application/vnd.openxmlformats-package.relationships+xml"/>
  <Override PartName="/ppt/notesSlides/_rels/notesSlide13.xml.rels" ContentType="application/vnd.openxmlformats-package.relationships+xml"/>
  <Override PartName="/ppt/notesSlides/_rels/notesSlide41.xml.rels" ContentType="application/vnd.openxmlformats-package.relationships+xml"/>
  <Override PartName="/ppt/notesSlides/notesSlide54.xml" ContentType="application/vnd.openxmlformats-officedocument.presentationml.notesSlide+xml"/>
  <Override PartName="/ppt/notesSlides/notesSlide52.xml" ContentType="application/vnd.openxmlformats-officedocument.presentationml.notesSlide+xml"/>
  <Override PartName="/ppt/notesSlides/notesSlide51.xml" ContentType="application/vnd.openxmlformats-officedocument.presentationml.notesSlide+xml"/>
  <Override PartName="/ppt/notesSlides/notesSlide50.xml" ContentType="application/vnd.openxmlformats-officedocument.presentationml.notesSlide+xml"/>
  <Override PartName="/ppt/notesSlides/notesSlide44.xml" ContentType="application/vnd.openxmlformats-officedocument.presentationml.notesSlide+xml"/>
  <Override PartName="/ppt/notesSlides/notesSlide43.xml" ContentType="application/vnd.openxmlformats-officedocument.presentationml.notesSlide+xml"/>
  <Override PartName="/ppt/notesSlides/notesSlide42.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10.xml" ContentType="application/vnd.openxmlformats-officedocument.presentationml.notesSlide+xml"/>
  <Override PartName="/ppt/notesSlides/notesSlide35.xml" ContentType="application/vnd.openxmlformats-officedocument.presentationml.notesSlide+xml"/>
  <Override PartName="/ppt/notesSlides/notesSlide11.xml" ContentType="application/vnd.openxmlformats-officedocument.presentationml.notesSlide+xml"/>
  <Override PartName="/ppt/notesSlides/notesSlide36.xml" ContentType="application/vnd.openxmlformats-officedocument.presentationml.notesSlide+xml"/>
  <Override PartName="/ppt/notesSlides/notesSlide12.xml" ContentType="application/vnd.openxmlformats-officedocument.presentationml.notesSlide+xml"/>
  <Override PartName="/ppt/notesSlides/notesSlide37.xml" ContentType="application/vnd.openxmlformats-officedocument.presentationml.notesSlide+xml"/>
  <Override PartName="/ppt/notesSlides/notesSlide13.xml" ContentType="application/vnd.openxmlformats-officedocument.presentationml.notesSlide+xml"/>
  <Override PartName="/ppt/notesSlides/notesSlide38.xml" ContentType="application/vnd.openxmlformats-officedocument.presentationml.notesSlide+xml"/>
  <Override PartName="/ppt/notesSlides/notesSlide14.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28.xml" ContentType="application/vnd.openxmlformats-officedocument.presentationml.notesSlide+xml"/>
  <Override PartName="/ppt/notesSlides/notesSlide9.xml" ContentType="application/vnd.openxmlformats-officedocument.presentationml.notesSlide+xml"/>
  <Override PartName="/ppt/notesSlides/notesSlide27.xml" ContentType="application/vnd.openxmlformats-officedocument.presentationml.notesSlide+xml"/>
  <Override PartName="/ppt/notesSlides/notesSlide8.xml" ContentType="application/vnd.openxmlformats-officedocument.presentationml.notesSlide+xml"/>
  <Override PartName="/ppt/notesSlides/notesSlide26.xml" ContentType="application/vnd.openxmlformats-officedocument.presentationml.notesSlide+xml"/>
  <Override PartName="/ppt/notesSlides/notesSlide7.xml" ContentType="application/vnd.openxmlformats-officedocument.presentationml.notesSlide+xml"/>
  <Override PartName="/ppt/notesSlides/notesSlide46.xml" ContentType="application/vnd.openxmlformats-officedocument.presentationml.notesSlide+xml"/>
  <Override PartName="/ppt/notesSlides/notesSlide2.xml" ContentType="application/vnd.openxmlformats-officedocument.presentationml.notesSlide+xml"/>
  <Override PartName="/ppt/notesSlides/notesSlide45.xml" ContentType="application/vnd.openxmlformats-officedocument.presentationml.notesSlide+xml"/>
  <Override PartName="/ppt/notesSlides/notesSlide20.xml" ContentType="application/vnd.openxmlformats-officedocument.presentationml.notesSlide+xml"/>
  <Override PartName="/ppt/notesSlides/notesSlide1.xml" ContentType="application/vnd.openxmlformats-officedocument.presentationml.notesSlide+xml"/>
  <Override PartName="/ppt/notesSlides/notesSlide47.xml" ContentType="application/vnd.openxmlformats-officedocument.presentationml.notesSlide+xml"/>
  <Override PartName="/ppt/notesSlides/notesSlide3.xml" ContentType="application/vnd.openxmlformats-officedocument.presentationml.notesSlide+xml"/>
  <Override PartName="/ppt/notesSlides/notesSlide48.xml" ContentType="application/vnd.openxmlformats-officedocument.presentationml.notesSlide+xml"/>
  <Override PartName="/ppt/notesSlides/notesSlide4.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9.jpeg" ContentType="image/jpeg"/>
  <Override PartName="/ppt/media/image8.png" ContentType="image/png"/>
  <Override PartName="/ppt/media/image7.png" ContentType="image/png"/>
  <Override PartName="/ppt/media/image2.png" ContentType="image/png"/>
  <Override PartName="/ppt/media/image1.png" ContentType="image/png"/>
  <Override PartName="/ppt/media/image3.png" ContentType="image/png"/>
  <Override PartName="/ppt/media/image4.png" ContentType="image/png"/>
  <Override PartName="/ppt/media/image5.png" ContentType="image/png"/>
  <Override PartName="/ppt/media/image6.png" ContentType="image/png"/>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4.xml" ContentType="application/vnd.openxmlformats-officedocument.theme+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26.xml.rels" ContentType="application/vnd.openxmlformats-package.relationships+xml"/>
  <Override PartName="/ppt/slideLayouts/_rels/slideLayout31.xml.rels" ContentType="application/vnd.openxmlformats-package.relationships+xml"/>
  <Override PartName="/ppt/slideLayouts/_rels/slideLayout25.xml.rels" ContentType="application/vnd.openxmlformats-package.relationships+xml"/>
  <Override PartName="/ppt/slideLayouts/_rels/slideLayout30.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10.xml" ContentType="application/vnd.openxmlformats-officedocument.presentationml.slideLayout+xml"/>
  <Override PartName="/ppt/slideLayouts/slideLayout35.xml" ContentType="application/vnd.openxmlformats-officedocument.presentationml.slideLayout+xml"/>
  <Override PartName="/ppt/slideLayouts/slideLayout11.xml" ContentType="application/vnd.openxmlformats-officedocument.presentationml.slideLayout+xml"/>
  <Override PartName="/ppt/slideLayouts/slideLayout36.xml" ContentType="application/vnd.openxmlformats-officedocument.presentationml.slideLayout+xml"/>
  <Override PartName="/ppt/slideLayouts/slideLayout2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8.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12.xml" ContentType="application/vnd.openxmlformats-officedocument.presentationml.slide+xml"/>
  <Override PartName="/ppt/slides/slide45.xml" ContentType="application/vnd.openxmlformats-officedocument.presentationml.slide+xml"/>
  <Override PartName="/ppt/slides/slide20.xml" ContentType="application/vnd.openxmlformats-officedocument.presentationml.slide+xml"/>
  <Override PartName="/ppt/slides/slide46.xml" ContentType="application/vnd.openxmlformats-officedocument.presentationml.slide+xml"/>
  <Override PartName="/ppt/slides/slide21.xml" ContentType="application/vnd.openxmlformats-officedocument.presentationml.slide+xml"/>
  <Override PartName="/ppt/slides/slide47.xml" ContentType="application/vnd.openxmlformats-officedocument.presentationml.slide+xml"/>
  <Override PartName="/ppt/slides/slide22.xml" ContentType="application/vnd.openxmlformats-officedocument.presentationml.slide+xml"/>
  <Override PartName="/ppt/slides/slide48.xml" ContentType="application/vnd.openxmlformats-officedocument.presentationml.slide+xml"/>
  <Override PartName="/ppt/slides/slide23.xml" ContentType="application/vnd.openxmlformats-officedocument.presentationml.slide+xml"/>
  <Override PartName="/ppt/slides/slide49.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10.xml" ContentType="application/vnd.openxmlformats-officedocument.presentationml.slide+xml"/>
  <Override PartName="/ppt/slides/slide35.xml" ContentType="application/vnd.openxmlformats-officedocument.presentationml.slide+xml"/>
  <Override PartName="/ppt/slides/slide11.xml" ContentType="application/vnd.openxmlformats-officedocument.presentationml.slide+xml"/>
  <Override PartName="/ppt/slides/slide36.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9.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3.xml" ContentType="application/vnd.openxmlformats-officedocument.presentationml.slide+xml"/>
  <Override PartName="/ppt/slides/_rels/slide54.xml.rels" ContentType="application/vnd.openxmlformats-package.relationships+xml"/>
  <Override PartName="/ppt/slides/_rels/slide53.xml.rels" ContentType="application/vnd.openxmlformats-package.relationships+xml"/>
  <Override PartName="/ppt/slides/_rels/slide52.xml.rels" ContentType="application/vnd.openxmlformats-package.relationships+xml"/>
  <Override PartName="/ppt/slides/_rels/slide51.xml.rels" ContentType="application/vnd.openxmlformats-package.relationships+xml"/>
  <Override PartName="/ppt/slides/_rels/slide50.xml.rels" ContentType="application/vnd.openxmlformats-package.relationships+xml"/>
  <Override PartName="/ppt/slides/_rels/slide49.xml.rels" ContentType="application/vnd.openxmlformats-package.relationships+xml"/>
  <Override PartName="/ppt/slides/_rels/slide48.xml.rels" ContentType="application/vnd.openxmlformats-package.relationships+xml"/>
  <Override PartName="/ppt/slides/_rels/slide44.xml.rels" ContentType="application/vnd.openxmlformats-package.relationships+xml"/>
  <Override PartName="/ppt/slides/_rels/slide43.xml.rels" ContentType="application/vnd.openxmlformats-package.relationships+xml"/>
  <Override PartName="/ppt/slides/_rels/slide42.xml.rels" ContentType="application/vnd.openxmlformats-package.relationships+xml"/>
  <Override PartName="/ppt/slides/_rels/slide41.xml.rels" ContentType="application/vnd.openxmlformats-package.relationships+xml"/>
  <Override PartName="/ppt/slides/_rels/slide40.xml.rels" ContentType="application/vnd.openxmlformats-package.relationships+xml"/>
  <Override PartName="/ppt/slides/_rels/slide39.xml.rels" ContentType="application/vnd.openxmlformats-package.relationships+xml"/>
  <Override PartName="/ppt/slides/_rels/slide38.xml.rels" ContentType="application/vnd.openxmlformats-package.relationships+xml"/>
  <Override PartName="/ppt/slides/_rels/slide37.xml.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34.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3.xml.rels" ContentType="application/vnd.openxmlformats-package.relationships+xml"/>
  <Override PartName="/ppt/slides/_rels/slide3.xml.rels" ContentType="application/vnd.openxmlformats-package.relationships+xml"/>
  <Override PartName="/ppt/slides/_rels/slide45.xml.rels" ContentType="application/vnd.openxmlformats-package.relationships+xml"/>
  <Override PartName="/ppt/slides/_rels/slide4.xml.rels" ContentType="application/vnd.openxmlformats-package.relationships+xml"/>
  <Override PartName="/ppt/slides/_rels/slide35.xml.rels" ContentType="application/vnd.openxmlformats-package.relationships+xml"/>
  <Override PartName="/ppt/slides/_rels/slide5.xml.rels" ContentType="application/vnd.openxmlformats-package.relationships+xml"/>
  <Override PartName="/ppt/slides/_rels/slide36.xml.rels" ContentType="application/vnd.openxmlformats-package.relationships+xml"/>
  <Override PartName="/ppt/slides/_rels/slide6.xml.rels" ContentType="application/vnd.openxmlformats-package.relationships+xml"/>
  <Override PartName="/ppt/slides/_rels/slide17.xml.rels" ContentType="application/vnd.openxmlformats-package.relationships+xml"/>
  <Override PartName="/ppt/slides/_rels/slide46.xml.rels" ContentType="application/vnd.openxmlformats-package.relationships+xml"/>
  <Override PartName="/ppt/slides/_rels/slide18.xml.rels" ContentType="application/vnd.openxmlformats-package.relationships+xml"/>
  <Override PartName="/ppt/slides/_rels/slide47.xml.rels" ContentType="application/vnd.openxmlformats-package.relationships+xml"/>
  <Override PartName="/ppt/slides/_rels/slide19.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30.xml.rels" ContentType="application/vnd.openxmlformats-package.relationships+xml"/>
  <Override PartName="/ppt/slides/_rels/slide25.xml.rels" ContentType="application/vnd.openxmlformats-package.relationships+xml"/>
  <Override PartName="/ppt/slides/_rels/slide31.xml.rels" ContentType="application/vnd.openxmlformats-package.relationships+xml"/>
  <Override PartName="/ppt/slides/_rels/slide26.xml.rels" ContentType="application/vnd.openxmlformats-package.relationships+xml"/>
  <Override PartName="/ppt/slides/_rels/slide27.xml.rels" ContentType="application/vnd.openxmlformats-package.relationships+xml"/>
  <Override PartName="/ppt/slides/_rels/slide32.xml.rels" ContentType="application/vnd.openxmlformats-package.relationships+xml"/>
  <Override PartName="/ppt/slides/_rels/slide28.xml.rels" ContentType="application/vnd.openxmlformats-package.relationships+xml"/>
  <Override PartName="/ppt/slides/_rels/slide10.xml.rels" ContentType="application/vnd.openxmlformats-package.relationships+xml"/>
  <Override PartName="/ppt/slides/_rels/slide29.xml.rels" ContentType="application/vnd.openxmlformats-package.relationships+xml"/>
  <Override PartName="/ppt/slides/slide17.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PlaceHolder 1"/>
          <p:cNvSpPr>
            <a:spLocks noGrp="1"/>
          </p:cNvSpPr>
          <p:nvPr>
            <p:ph type="sldImg"/>
          </p:nvPr>
        </p:nvSpPr>
        <p:spPr>
          <a:xfrm>
            <a:off x="533520" y="764280"/>
            <a:ext cx="6704640" cy="3771360"/>
          </a:xfrm>
          <a:prstGeom prst="rect">
            <a:avLst/>
          </a:prstGeom>
        </p:spPr>
        <p:txBody>
          <a:bodyPr lIns="0" rIns="0" tIns="0" bIns="0" anchor="ctr"/>
          <a:p>
            <a:pPr algn="ctr"/>
            <a:r>
              <a:rPr b="0" lang="en-US" sz="4400" spc="-1" strike="noStrike">
                <a:latin typeface="Arial"/>
              </a:rPr>
              <a:t>Click to move the slide</a:t>
            </a:r>
            <a:endParaRPr b="0" lang="en-US" sz="4400" spc="-1" strike="noStrike">
              <a:latin typeface="Arial"/>
            </a:endParaRPr>
          </a:p>
        </p:txBody>
      </p:sp>
      <p:sp>
        <p:nvSpPr>
          <p:cNvPr id="115" name="PlaceHolder 2"/>
          <p:cNvSpPr>
            <a:spLocks noGrp="1"/>
          </p:cNvSpPr>
          <p:nvPr>
            <p:ph type="body"/>
          </p:nvPr>
        </p:nvSpPr>
        <p:spPr>
          <a:xfrm>
            <a:off x="777240" y="4777560"/>
            <a:ext cx="6217560" cy="4525920"/>
          </a:xfrm>
          <a:prstGeom prst="rect">
            <a:avLst/>
          </a:prstGeom>
        </p:spPr>
        <p:txBody>
          <a:bodyPr lIns="0" rIns="0" tIns="0" bIns="0"/>
          <a:p>
            <a:r>
              <a:rPr b="0" lang="en-US" sz="2000" spc="-1" strike="noStrike">
                <a:latin typeface="Arial"/>
              </a:rPr>
              <a:t>Click to edit the notes format</a:t>
            </a:r>
            <a:endParaRPr b="0" lang="en-US" sz="2000" spc="-1" strike="noStrike">
              <a:latin typeface="Arial"/>
            </a:endParaRPr>
          </a:p>
        </p:txBody>
      </p:sp>
      <p:sp>
        <p:nvSpPr>
          <p:cNvPr id="116" name="PlaceHolder 3"/>
          <p:cNvSpPr>
            <a:spLocks noGrp="1"/>
          </p:cNvSpPr>
          <p:nvPr>
            <p:ph type="hdr"/>
          </p:nvPr>
        </p:nvSpPr>
        <p:spPr>
          <a:xfrm>
            <a:off x="0" y="0"/>
            <a:ext cx="3372840" cy="502560"/>
          </a:xfrm>
          <a:prstGeom prst="rect">
            <a:avLst/>
          </a:prstGeom>
        </p:spPr>
        <p:txBody>
          <a:bodyPr lIns="0" rIns="0" tIns="0" bIns="0"/>
          <a:p>
            <a:r>
              <a:rPr b="0" lang="en-US" sz="1400" spc="-1" strike="noStrike">
                <a:latin typeface="Times New Roman"/>
              </a:rPr>
              <a:t>&lt;header&gt;</a:t>
            </a:r>
            <a:endParaRPr b="0" lang="en-US" sz="1400" spc="-1" strike="noStrike">
              <a:latin typeface="Times New Roman"/>
            </a:endParaRPr>
          </a:p>
        </p:txBody>
      </p:sp>
      <p:sp>
        <p:nvSpPr>
          <p:cNvPr id="117" name="PlaceHolder 4"/>
          <p:cNvSpPr>
            <a:spLocks noGrp="1"/>
          </p:cNvSpPr>
          <p:nvPr>
            <p:ph type="dt"/>
          </p:nvPr>
        </p:nvSpPr>
        <p:spPr>
          <a:xfrm>
            <a:off x="4399200" y="0"/>
            <a:ext cx="3372840" cy="502560"/>
          </a:xfrm>
          <a:prstGeom prst="rect">
            <a:avLst/>
          </a:prstGeom>
        </p:spPr>
        <p:txBody>
          <a:bodyPr lIns="0" rIns="0" tIns="0" bIns="0"/>
          <a:p>
            <a:pPr algn="r"/>
            <a:r>
              <a:rPr b="0" lang="en-US" sz="1400" spc="-1" strike="noStrike">
                <a:latin typeface="Times New Roman"/>
              </a:rPr>
              <a:t>&lt;date/time&gt;</a:t>
            </a:r>
            <a:endParaRPr b="0" lang="en-US" sz="1400" spc="-1" strike="noStrike">
              <a:latin typeface="Times New Roman"/>
            </a:endParaRPr>
          </a:p>
        </p:txBody>
      </p:sp>
      <p:sp>
        <p:nvSpPr>
          <p:cNvPr id="118" name="PlaceHolder 5"/>
          <p:cNvSpPr>
            <a:spLocks noGrp="1"/>
          </p:cNvSpPr>
          <p:nvPr>
            <p:ph type="ftr"/>
          </p:nvPr>
        </p:nvSpPr>
        <p:spPr>
          <a:xfrm>
            <a:off x="0" y="9555480"/>
            <a:ext cx="3372840" cy="502560"/>
          </a:xfrm>
          <a:prstGeom prst="rect">
            <a:avLst/>
          </a:prstGeom>
        </p:spPr>
        <p:txBody>
          <a:bodyPr lIns="0" rIns="0" tIns="0" bIns="0" anchor="b"/>
          <a:p>
            <a:r>
              <a:rPr b="0" lang="en-US" sz="1400" spc="-1" strike="noStrike">
                <a:latin typeface="Times New Roman"/>
              </a:rPr>
              <a:t>&lt;footer&gt;</a:t>
            </a:r>
            <a:endParaRPr b="0" lang="en-US" sz="1400" spc="-1" strike="noStrike">
              <a:latin typeface="Times New Roman"/>
            </a:endParaRPr>
          </a:p>
        </p:txBody>
      </p:sp>
      <p:sp>
        <p:nvSpPr>
          <p:cNvPr id="119" name="PlaceHolder 6"/>
          <p:cNvSpPr>
            <a:spLocks noGrp="1"/>
          </p:cNvSpPr>
          <p:nvPr>
            <p:ph type="sldNum"/>
          </p:nvPr>
        </p:nvSpPr>
        <p:spPr>
          <a:xfrm>
            <a:off x="4399200" y="9555480"/>
            <a:ext cx="3372840" cy="502560"/>
          </a:xfrm>
          <a:prstGeom prst="rect">
            <a:avLst/>
          </a:prstGeom>
        </p:spPr>
        <p:txBody>
          <a:bodyPr lIns="0" rIns="0" tIns="0" bIns="0" anchor="b"/>
          <a:p>
            <a:pPr algn="r"/>
            <a:fld id="{1315CFD8-4778-4769-BC16-427B8E7D19C4}"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
</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
</Relationships>
</file>

<file path=ppt/notesSlides/_rels/notesSlide28.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
</Relationships>
</file>

<file path=ppt/notesSlides/_rels/notesSlide2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3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
</Relationships>
</file>

<file path=ppt/notesSlides/_rels/notesSlide31.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
</Relationships>
</file>

<file path=ppt/notesSlides/_rels/notesSlide32.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
</Relationships>
</file>

<file path=ppt/notesSlides/_rels/notesSlide33.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
</Relationships>
</file>

<file path=ppt/notesSlides/_rels/notesSlide34.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
</Relationships>
</file>

<file path=ppt/notesSlides/_rels/notesSlide35.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
</Relationships>
</file>

<file path=ppt/notesSlides/_rels/notesSlide36.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
</Relationships>
</file>

<file path=ppt/notesSlides/_rels/notesSlide37.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
</Relationships>
</file>

<file path=ppt/notesSlides/_rels/notesSlide38.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
</Relationships>
</file>

<file path=ppt/notesSlides/_rels/notesSlide39.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40.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
</Relationships>
</file>

<file path=ppt/notesSlides/_rels/notesSlide41.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
</Relationships>
</file>

<file path=ppt/notesSlides/_rels/notesSlide42.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
</Relationships>
</file>

<file path=ppt/notesSlides/_rels/notesSlide43.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
</Relationships>
</file>

<file path=ppt/notesSlides/_rels/notesSlide44.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
</Relationships>
</file>

<file path=ppt/notesSlides/_rels/notesSlide45.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
</Relationships>
</file>

<file path=ppt/notesSlides/_rels/notesSlide46.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
</Relationships>
</file>

<file path=ppt/notesSlides/_rels/notesSlide47.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
</Relationships>
</file>

<file path=ppt/notesSlides/_rels/notesSlide48.xml.rels><?xml version="1.0" encoding="UTF-8"?>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
</Relationships>
</file>

<file path=ppt/notesSlides/_rels/notesSlide49.xml.rels><?xml version="1.0" encoding="UTF-8"?>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50.xml.rels><?xml version="1.0" encoding="UTF-8"?>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
</Relationships>
</file>

<file path=ppt/notesSlides/_rels/notesSlide51.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
</Relationships>
</file>

<file path=ppt/notesSlides/_rels/notesSlide52.xml.rels><?xml version="1.0" encoding="UTF-8"?>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
</Relationships>
</file>

<file path=ppt/notesSlides/_rels/notesSlide54.xml.rels><?xml version="1.0" encoding="UTF-8"?>
<Relationships xmlns="http://schemas.openxmlformats.org/package/2006/relationships"><Relationship Id="rId1" Type="http://schemas.openxmlformats.org/officeDocument/2006/relationships/slide" Target="../slides/slide54.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PlaceHolder 1"/>
          <p:cNvSpPr>
            <a:spLocks noGrp="1"/>
          </p:cNvSpPr>
          <p:nvPr>
            <p:ph type="sldImg"/>
          </p:nvPr>
        </p:nvSpPr>
        <p:spPr>
          <a:xfrm>
            <a:off x="533520" y="764280"/>
            <a:ext cx="6704280" cy="3771000"/>
          </a:xfrm>
          <a:prstGeom prst="rect">
            <a:avLst/>
          </a:prstGeom>
        </p:spPr>
      </p:sp>
      <p:sp>
        <p:nvSpPr>
          <p:cNvPr id="204"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Welcome to the IDEAS R Data Clinic! We hope you’re all ready for 2 days chock full of skills development and hopefully some fun!</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10s</a:t>
            </a:r>
            <a:endParaRPr b="0" lang="en-US" sz="2000" spc="-1" strike="noStrike">
              <a:latin typeface="Arial"/>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PlaceHolder 1"/>
          <p:cNvSpPr>
            <a:spLocks noGrp="1"/>
          </p:cNvSpPr>
          <p:nvPr>
            <p:ph type="sldImg"/>
          </p:nvPr>
        </p:nvSpPr>
        <p:spPr>
          <a:xfrm>
            <a:off x="533520" y="764280"/>
            <a:ext cx="6704280" cy="3771000"/>
          </a:xfrm>
          <a:prstGeom prst="rect">
            <a:avLst/>
          </a:prstGeom>
        </p:spPr>
      </p:sp>
      <p:sp>
        <p:nvSpPr>
          <p:cNvPr id="226"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But there are lots of other statistical analysis software out there. </a:t>
            </a:r>
            <a:endParaRPr b="0" lang="en-US" sz="2000" spc="-1" strike="noStrike">
              <a:latin typeface="Arial"/>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PlaceHolder 1"/>
          <p:cNvSpPr>
            <a:spLocks noGrp="1"/>
          </p:cNvSpPr>
          <p:nvPr>
            <p:ph type="sldImg"/>
          </p:nvPr>
        </p:nvSpPr>
        <p:spPr>
          <a:xfrm>
            <a:off x="685800" y="1143000"/>
            <a:ext cx="5485320" cy="3085200"/>
          </a:xfrm>
          <a:prstGeom prst="rect">
            <a:avLst/>
          </a:prstGeom>
        </p:spPr>
      </p:sp>
      <p:sp>
        <p:nvSpPr>
          <p:cNvPr id="228"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It's free!</a:t>
            </a:r>
            <a:endParaRPr b="0" lang="en-US" sz="2000" spc="-1" strike="noStrike">
              <a:latin typeface="Arial"/>
            </a:endParaRPr>
          </a:p>
          <a:p>
            <a:pPr marL="216000" indent="-215280">
              <a:lnSpc>
                <a:spcPct val="100000"/>
              </a:lnSpc>
            </a:pPr>
            <a:r>
              <a:rPr b="0" lang="en-US" sz="2000" spc="-1" strike="noStrike">
                <a:latin typeface="Arial"/>
              </a:rPr>
              <a:t>  </a:t>
            </a:r>
            <a:endParaRPr b="0" lang="en-US" sz="2000" spc="-1" strike="noStrike">
              <a:latin typeface="Arial"/>
            </a:endParaRPr>
          </a:p>
        </p:txBody>
      </p:sp>
      <p:sp>
        <p:nvSpPr>
          <p:cNvPr id="229"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E262FF83-604D-47F9-9512-2A26C8E89D89}"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PlaceHolder 1"/>
          <p:cNvSpPr>
            <a:spLocks noGrp="1"/>
          </p:cNvSpPr>
          <p:nvPr>
            <p:ph type="sldImg"/>
          </p:nvPr>
        </p:nvSpPr>
        <p:spPr>
          <a:xfrm>
            <a:off x="685800" y="1143000"/>
            <a:ext cx="5485320" cy="3085200"/>
          </a:xfrm>
          <a:prstGeom prst="rect">
            <a:avLst/>
          </a:prstGeom>
        </p:spPr>
      </p:sp>
      <p:sp>
        <p:nvSpPr>
          <p:cNvPr id="231"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It’s extremely popular and widely used in Ecology, public health, and other sciences</a:t>
            </a:r>
            <a:endParaRPr b="0" lang="en-US" sz="2000" spc="-1" strike="noStrike">
              <a:latin typeface="Arial"/>
            </a:endParaRPr>
          </a:p>
        </p:txBody>
      </p:sp>
      <p:sp>
        <p:nvSpPr>
          <p:cNvPr id="232"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716A8998-F34A-463B-8231-15869D06750D}"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PlaceHolder 1"/>
          <p:cNvSpPr>
            <a:spLocks noGrp="1"/>
          </p:cNvSpPr>
          <p:nvPr>
            <p:ph type="sldImg"/>
          </p:nvPr>
        </p:nvSpPr>
        <p:spPr>
          <a:xfrm>
            <a:off x="685800" y="1143000"/>
            <a:ext cx="5485320" cy="3085200"/>
          </a:xfrm>
          <a:prstGeom prst="rect">
            <a:avLst/>
          </a:prstGeom>
        </p:spPr>
      </p:sp>
      <p:sp>
        <p:nvSpPr>
          <p:cNvPr id="234"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It’s really powerful! </a:t>
            </a:r>
            <a:endParaRPr b="0" lang="en-US" sz="2000" spc="-1" strike="noStrike">
              <a:latin typeface="Arial"/>
            </a:endParaRPr>
          </a:p>
          <a:p>
            <a:pPr marL="216000" indent="-215280">
              <a:lnSpc>
                <a:spcPct val="100000"/>
              </a:lnSpc>
            </a:pPr>
            <a:r>
              <a:rPr b="0" lang="en-US" sz="2000" spc="-1" strike="noStrike">
                <a:latin typeface="Arial"/>
              </a:rPr>
              <a:t>It can handle large and complex datasets</a:t>
            </a:r>
            <a:endParaRPr b="0" lang="en-US" sz="2000" spc="-1" strike="noStrike">
              <a:latin typeface="Arial"/>
            </a:endParaRPr>
          </a:p>
          <a:p>
            <a:pPr marL="216000" indent="-215280">
              <a:lnSpc>
                <a:spcPct val="100000"/>
              </a:lnSpc>
            </a:pPr>
            <a:r>
              <a:rPr b="0" lang="en-US" sz="2000" spc="-1" strike="noStrike">
                <a:latin typeface="Arial"/>
              </a:rPr>
              <a:t>It can easily program complicated simulations</a:t>
            </a:r>
            <a:endParaRPr b="0" lang="en-US" sz="2000" spc="-1" strike="noStrike">
              <a:latin typeface="Arial"/>
            </a:endParaRPr>
          </a:p>
          <a:p>
            <a:pPr marL="216000" indent="-215280">
              <a:lnSpc>
                <a:spcPct val="100000"/>
              </a:lnSpc>
            </a:pPr>
            <a:r>
              <a:rPr b="0" lang="en-US" sz="2000" spc="-1" strike="noStrike">
                <a:latin typeface="Arial"/>
              </a:rPr>
              <a:t>can easily program complex simulations     </a:t>
            </a:r>
            <a:endParaRPr b="0" lang="en-US" sz="2000" spc="-1" strike="noStrike">
              <a:latin typeface="Arial"/>
            </a:endParaRPr>
          </a:p>
          <a:p>
            <a:pPr marL="216000" indent="-215280">
              <a:lnSpc>
                <a:spcPct val="100000"/>
              </a:lnSpc>
            </a:pPr>
            <a:r>
              <a:rPr b="0" lang="en-US" sz="2000" spc="-1" strike="noStrike">
                <a:latin typeface="Arial"/>
              </a:rPr>
              <a:t> </a:t>
            </a:r>
            <a:r>
              <a:rPr b="0" lang="en-US" sz="2000" spc="-1" strike="noStrike">
                <a:latin typeface="Arial"/>
              </a:rPr>
              <a:t>can be used on High Performance Computer Clusters     </a:t>
            </a:r>
            <a:endParaRPr b="0" lang="en-US" sz="2000" spc="-1" strike="noStrike">
              <a:latin typeface="Arial"/>
            </a:endParaRPr>
          </a:p>
          <a:p>
            <a:pPr marL="216000" indent="-215280">
              <a:lnSpc>
                <a:spcPct val="100000"/>
              </a:lnSpc>
            </a:pPr>
            <a:r>
              <a:rPr b="0" lang="en-US" sz="2000" spc="-1" strike="noStrike">
                <a:latin typeface="Arial"/>
              </a:rPr>
              <a:t>supports multicore task distribution which can speed up repetitive tasks A LOT</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35"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62F3DA5E-F532-49F7-BEA8-AB6033CB98E7}"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PlaceHolder 1"/>
          <p:cNvSpPr>
            <a:spLocks noGrp="1"/>
          </p:cNvSpPr>
          <p:nvPr>
            <p:ph type="sldImg"/>
          </p:nvPr>
        </p:nvSpPr>
        <p:spPr>
          <a:xfrm>
            <a:off x="685800" y="1143000"/>
            <a:ext cx="5485320" cy="3085200"/>
          </a:xfrm>
          <a:prstGeom prst="rect">
            <a:avLst/>
          </a:prstGeom>
        </p:spPr>
      </p:sp>
      <p:sp>
        <p:nvSpPr>
          <p:cNvPr id="237"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It’s really flexible!</a:t>
            </a: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r>
              <a:rPr b="0" lang="en-US" sz="2000" spc="-1" strike="noStrike">
                <a:latin typeface="Arial"/>
              </a:rPr>
              <a:t>There are often many different ways to do a thing in R and you can adapt your code to so many different data types and situations</a:t>
            </a:r>
            <a:endParaRPr b="0" lang="en-US" sz="2000" spc="-1" strike="noStrike">
              <a:latin typeface="Arial"/>
            </a:endParaRPr>
          </a:p>
        </p:txBody>
      </p:sp>
      <p:sp>
        <p:nvSpPr>
          <p:cNvPr id="238"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4E51603A-673E-49C9-9176-1DD02CE7BDC9}"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9" name="PlaceHolder 1"/>
          <p:cNvSpPr>
            <a:spLocks noGrp="1"/>
          </p:cNvSpPr>
          <p:nvPr>
            <p:ph type="sldImg"/>
          </p:nvPr>
        </p:nvSpPr>
        <p:spPr>
          <a:xfrm>
            <a:off x="685800" y="1143000"/>
            <a:ext cx="5485320" cy="3085200"/>
          </a:xfrm>
          <a:prstGeom prst="rect">
            <a:avLst/>
          </a:prstGeom>
        </p:spPr>
      </p:sp>
      <p:sp>
        <p:nvSpPr>
          <p:cNvPr id="240" name="PlaceHolder 2"/>
          <p:cNvSpPr>
            <a:spLocks noGrp="1"/>
          </p:cNvSpPr>
          <p:nvPr>
            <p:ph type="body"/>
          </p:nvPr>
        </p:nvSpPr>
        <p:spPr>
          <a:xfrm>
            <a:off x="685800" y="4400640"/>
            <a:ext cx="5485320" cy="3599280"/>
          </a:xfrm>
          <a:prstGeom prst="rect">
            <a:avLst/>
          </a:prstGeom>
        </p:spPr>
        <p:txBody>
          <a:bodyPr lIns="0" rIns="0" tIns="0" bIns="0"/>
          <a:p>
            <a:pPr marL="216000" indent="-215640">
              <a:lnSpc>
                <a:spcPct val="100000"/>
              </a:lnSpc>
            </a:pPr>
            <a:r>
              <a:rPr b="0" lang="en-US" sz="1800" spc="-1" strike="noStrike">
                <a:latin typeface="Arial"/>
              </a:rPr>
              <a:t>There is also really great support for all of this flexibility and power in R!</a:t>
            </a:r>
            <a:endParaRPr b="0" lang="en-US" sz="1800" spc="-1" strike="noStrike">
              <a:latin typeface="Arial"/>
            </a:endParaRPr>
          </a:p>
          <a:p>
            <a:pPr marL="216000" indent="-215640">
              <a:lnSpc>
                <a:spcPct val="100000"/>
              </a:lnSpc>
            </a:pPr>
            <a:endParaRPr b="0" lang="en-US" sz="1800" spc="-1" strike="noStrike">
              <a:latin typeface="Arial"/>
            </a:endParaRPr>
          </a:p>
          <a:p>
            <a:pPr marL="216000" indent="-215640">
              <a:lnSpc>
                <a:spcPct val="100000"/>
              </a:lnSpc>
            </a:pPr>
            <a:r>
              <a:rPr b="0" lang="en-US" sz="1800" spc="-1" strike="noStrike">
                <a:latin typeface="Arial"/>
              </a:rPr>
              <a:t>Because R development is open-source scientists and programmers have developed so many different packages (or pieces of software) that give you the ability to do more and more things in R!</a:t>
            </a:r>
            <a:endParaRPr b="0" lang="en-US" sz="1800" spc="-1" strike="noStrike">
              <a:latin typeface="Arial"/>
            </a:endParaRPr>
          </a:p>
          <a:p>
            <a:pPr marL="216000" indent="-215640">
              <a:lnSpc>
                <a:spcPct val="100000"/>
              </a:lnSpc>
            </a:pPr>
            <a:r>
              <a:rPr b="0" lang="en-US" sz="1800" spc="-1" strike="noStrike">
                <a:latin typeface="Arial"/>
              </a:rPr>
              <a:t>Along with these packages come vignettes and tutorials which walk you through how to use the package and there are also many free books available to read</a:t>
            </a:r>
            <a:endParaRPr b="0" lang="en-US" sz="1800" spc="-1" strike="noStrike">
              <a:latin typeface="Arial"/>
            </a:endParaRPr>
          </a:p>
          <a:p>
            <a:pPr marL="216000" indent="-215640">
              <a:lnSpc>
                <a:spcPct val="100000"/>
              </a:lnSpc>
            </a:pPr>
            <a:r>
              <a:rPr b="0" lang="en-US" sz="1800" spc="-1" strike="noStrike">
                <a:latin typeface="Arial"/>
              </a:rPr>
              <a:t>Google is a fantastic tool as well! And will often take you to answers on websites like StackOverflow and Rbloggers</a:t>
            </a:r>
            <a:endParaRPr b="0" lang="en-US" sz="1800" spc="-1" strike="noStrike">
              <a:latin typeface="Arial"/>
            </a:endParaRPr>
          </a:p>
          <a:p>
            <a:pPr marL="216000" indent="-215640">
              <a:lnSpc>
                <a:spcPct val="100000"/>
              </a:lnSpc>
            </a:pPr>
            <a:endParaRPr b="0" lang="en-US" sz="1800" spc="-1" strike="noStrike">
              <a:latin typeface="Arial"/>
            </a:endParaRPr>
          </a:p>
          <a:p>
            <a:pPr marL="216000" indent="-215640">
              <a:lnSpc>
                <a:spcPct val="100000"/>
              </a:lnSpc>
            </a:pPr>
            <a:r>
              <a:rPr b="0" lang="en-US" sz="1800" spc="-1" strike="noStrike">
                <a:latin typeface="Arial"/>
              </a:rPr>
              <a:t>14:40 to this point</a:t>
            </a:r>
            <a:endParaRPr b="0" lang="en-US" sz="1800" spc="-1" strike="noStrike">
              <a:latin typeface="Arial"/>
            </a:endParaRPr>
          </a:p>
        </p:txBody>
      </p:sp>
      <p:sp>
        <p:nvSpPr>
          <p:cNvPr id="241"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EECF6A49-F442-4821-AD1B-0215088F55E5}"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2" name="PlaceHolder 1"/>
          <p:cNvSpPr>
            <a:spLocks noGrp="1"/>
          </p:cNvSpPr>
          <p:nvPr>
            <p:ph type="sldImg"/>
          </p:nvPr>
        </p:nvSpPr>
        <p:spPr>
          <a:xfrm>
            <a:off x="533520" y="764280"/>
            <a:ext cx="6704280" cy="3771000"/>
          </a:xfrm>
          <a:prstGeom prst="rect">
            <a:avLst/>
          </a:prstGeom>
        </p:spPr>
      </p:sp>
      <p:sp>
        <p:nvSpPr>
          <p:cNvPr id="243"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But we had you download something else too! </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What is Rstudio?</a:t>
            </a:r>
            <a:endParaRPr b="0" lang="en-US" sz="2000" spc="-1" strike="noStrike">
              <a:latin typeface="Arial"/>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PlaceHolder 1"/>
          <p:cNvSpPr>
            <a:spLocks noGrp="1"/>
          </p:cNvSpPr>
          <p:nvPr>
            <p:ph type="sldImg"/>
          </p:nvPr>
        </p:nvSpPr>
        <p:spPr>
          <a:xfrm>
            <a:off x="685800" y="1143000"/>
            <a:ext cx="5485320" cy="3085200"/>
          </a:xfrm>
          <a:prstGeom prst="rect">
            <a:avLst/>
          </a:prstGeom>
        </p:spPr>
      </p:sp>
      <p:sp>
        <p:nvSpPr>
          <p:cNvPr id="245"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R studio is a user interface for the R programming language that makes using R even easier!</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46"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9A4B2FB5-C319-4691-9FEE-C6704D654247}"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PlaceHolder 1"/>
          <p:cNvSpPr>
            <a:spLocks noGrp="1"/>
          </p:cNvSpPr>
          <p:nvPr>
            <p:ph type="sldImg"/>
          </p:nvPr>
        </p:nvSpPr>
        <p:spPr>
          <a:xfrm>
            <a:off x="685800" y="1143000"/>
            <a:ext cx="5485320" cy="3085200"/>
          </a:xfrm>
          <a:prstGeom prst="rect">
            <a:avLst/>
          </a:prstGeom>
        </p:spPr>
      </p:sp>
      <p:sp>
        <p:nvSpPr>
          <p:cNvPr id="248"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Like R it is available across all major operating systems</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49"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62198CE8-5F60-4FEA-B5A0-EF379534A23F}"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PlaceHolder 1"/>
          <p:cNvSpPr>
            <a:spLocks noGrp="1"/>
          </p:cNvSpPr>
          <p:nvPr>
            <p:ph type="sldImg"/>
          </p:nvPr>
        </p:nvSpPr>
        <p:spPr>
          <a:xfrm>
            <a:off x="685800" y="1143000"/>
            <a:ext cx="5485320" cy="3085200"/>
          </a:xfrm>
          <a:prstGeom prst="rect">
            <a:avLst/>
          </a:prstGeom>
        </p:spPr>
      </p:sp>
      <p:sp>
        <p:nvSpPr>
          <p:cNvPr id="251"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Hopefully you’ve all already downloaded Rstudio but if not please do so now! </a:t>
            </a: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r>
              <a:rPr b="0" lang="en-US" sz="2000" spc="-1" strike="noStrike">
                <a:latin typeface="Arial"/>
              </a:rPr>
              <a:t>We’re going to open Rstudio and walk through what it looks like, how it works, and how we’re going to be using it.</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52"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BC24DF4A-A697-4FCE-A2EE-F43061C4FA4E}"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PlaceHolder 1"/>
          <p:cNvSpPr>
            <a:spLocks noGrp="1"/>
          </p:cNvSpPr>
          <p:nvPr>
            <p:ph type="sldImg"/>
          </p:nvPr>
        </p:nvSpPr>
        <p:spPr>
          <a:xfrm>
            <a:off x="533520" y="764280"/>
            <a:ext cx="6704280" cy="3771000"/>
          </a:xfrm>
          <a:prstGeom prst="rect">
            <a:avLst/>
          </a:prstGeom>
        </p:spPr>
      </p:sp>
      <p:sp>
        <p:nvSpPr>
          <p:cNvPr id="206"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Before we get started we wanted to take a moment to extend a thank you to the folks who have contributed to the development of this clinic over the past few years. Everything you’re going to work through has been developed, tested, and improved by these talented educators during their time at UGA. </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30s</a:t>
            </a:r>
            <a:endParaRPr b="0" lang="en-US" sz="2000" spc="-1" strike="noStrike">
              <a:latin typeface="Arial"/>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3" name="PlaceHolder 1"/>
          <p:cNvSpPr>
            <a:spLocks noGrp="1"/>
          </p:cNvSpPr>
          <p:nvPr>
            <p:ph type="sldImg"/>
          </p:nvPr>
        </p:nvSpPr>
        <p:spPr>
          <a:xfrm>
            <a:off x="685800" y="1143000"/>
            <a:ext cx="5485320" cy="3085200"/>
          </a:xfrm>
          <a:prstGeom prst="rect">
            <a:avLst/>
          </a:prstGeom>
        </p:spPr>
      </p:sp>
      <p:sp>
        <p:nvSpPr>
          <p:cNvPr id="254"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Here have them type some basic operations and make a variable assignment!</a:t>
            </a: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r>
              <a:rPr b="0" lang="en-US" sz="2000" spc="-1" strike="noStrike">
                <a:latin typeface="Arial"/>
              </a:rPr>
              <a:t>8 min</a:t>
            </a:r>
            <a:endParaRPr b="0" lang="en-US" sz="2000" spc="-1" strike="noStrike">
              <a:latin typeface="Arial"/>
            </a:endParaRPr>
          </a:p>
        </p:txBody>
      </p:sp>
      <p:sp>
        <p:nvSpPr>
          <p:cNvPr id="255"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9A91A709-9054-4CF2-93C8-DA768D8791B0}"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PlaceHolder 1"/>
          <p:cNvSpPr>
            <a:spLocks noGrp="1"/>
          </p:cNvSpPr>
          <p:nvPr>
            <p:ph type="sldImg"/>
          </p:nvPr>
        </p:nvSpPr>
        <p:spPr>
          <a:xfrm>
            <a:off x="533520" y="764280"/>
            <a:ext cx="6704280" cy="3771000"/>
          </a:xfrm>
          <a:prstGeom prst="rect">
            <a:avLst/>
          </a:prstGeom>
        </p:spPr>
      </p:sp>
      <p:sp>
        <p:nvSpPr>
          <p:cNvPr id="257"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24:40 to this point</a:t>
            </a:r>
            <a:endParaRPr b="0" lang="en-US" sz="2000" spc="-1" strike="noStrike">
              <a:latin typeface="Arial"/>
            </a:endParaRPr>
          </a:p>
        </p:txBody>
      </p:sp>
    </p:spTree>
  </p:cSld>
</p:notes>
</file>

<file path=ppt/notesSlides/notesSlide2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PlaceHolder 1"/>
          <p:cNvSpPr>
            <a:spLocks noGrp="1"/>
          </p:cNvSpPr>
          <p:nvPr>
            <p:ph type="sldImg"/>
          </p:nvPr>
        </p:nvSpPr>
        <p:spPr>
          <a:xfrm>
            <a:off x="533520" y="764280"/>
            <a:ext cx="6704280" cy="3771000"/>
          </a:xfrm>
          <a:prstGeom prst="rect">
            <a:avLst/>
          </a:prstGeom>
        </p:spPr>
      </p:sp>
      <p:sp>
        <p:nvSpPr>
          <p:cNvPr id="259"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So I mentioned a bit earlier the concept of R packages which are like self-contained packets of functions that allow you to do different things in R</a:t>
            </a:r>
            <a:endParaRPr b="0" lang="en-US" sz="2000" spc="-1" strike="noStrike">
              <a:latin typeface="Arial"/>
            </a:endParaRPr>
          </a:p>
        </p:txBody>
      </p:sp>
    </p:spTree>
  </p:cSld>
</p:notes>
</file>

<file path=ppt/notesSlides/notesSlide2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PlaceHolder 1"/>
          <p:cNvSpPr>
            <a:spLocks noGrp="1"/>
          </p:cNvSpPr>
          <p:nvPr>
            <p:ph type="sldImg"/>
          </p:nvPr>
        </p:nvSpPr>
        <p:spPr>
          <a:xfrm>
            <a:off x="685800" y="1143000"/>
            <a:ext cx="5485320" cy="3085200"/>
          </a:xfrm>
          <a:prstGeom prst="rect">
            <a:avLst/>
          </a:prstGeom>
        </p:spPr>
      </p:sp>
      <p:sp>
        <p:nvSpPr>
          <p:cNvPr id="261"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The enormous functionality that R has is distributed across many packages</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62"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7C0087D3-E27A-4A98-BEEF-92B568656F5A}"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2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3" name="PlaceHolder 1"/>
          <p:cNvSpPr>
            <a:spLocks noGrp="1"/>
          </p:cNvSpPr>
          <p:nvPr>
            <p:ph type="sldImg"/>
          </p:nvPr>
        </p:nvSpPr>
        <p:spPr>
          <a:xfrm>
            <a:off x="685800" y="1143000"/>
            <a:ext cx="5485320" cy="3085200"/>
          </a:xfrm>
          <a:prstGeom prst="rect">
            <a:avLst/>
          </a:prstGeom>
        </p:spPr>
      </p:sp>
      <p:sp>
        <p:nvSpPr>
          <p:cNvPr id="264"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For example the stats package contains functions for basic statistical methods</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65"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28629500-B044-4709-979A-65BE4BAC773F}"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PlaceHolder 1"/>
          <p:cNvSpPr>
            <a:spLocks noGrp="1"/>
          </p:cNvSpPr>
          <p:nvPr>
            <p:ph type="sldImg"/>
          </p:nvPr>
        </p:nvSpPr>
        <p:spPr>
          <a:xfrm>
            <a:off x="533520" y="764280"/>
            <a:ext cx="6704280" cy="3771000"/>
          </a:xfrm>
          <a:prstGeom prst="rect">
            <a:avLst/>
          </a:prstGeom>
        </p:spPr>
      </p:sp>
      <p:sp>
        <p:nvSpPr>
          <p:cNvPr id="208"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Introduce ourselves.</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1min</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endParaRPr b="0" lang="en-US" sz="2000" spc="-1" strike="noStrike">
              <a:latin typeface="Arial"/>
            </a:endParaRPr>
          </a:p>
        </p:txBody>
      </p:sp>
    </p:spTree>
  </p:cSld>
</p:notes>
</file>

<file path=ppt/notesSlides/notesSlide3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PlaceHolder 1"/>
          <p:cNvSpPr>
            <a:spLocks noGrp="1"/>
          </p:cNvSpPr>
          <p:nvPr>
            <p:ph type="sldImg"/>
          </p:nvPr>
        </p:nvSpPr>
        <p:spPr>
          <a:xfrm>
            <a:off x="685800" y="1143000"/>
            <a:ext cx="5485320" cy="3085200"/>
          </a:xfrm>
          <a:prstGeom prst="rect">
            <a:avLst/>
          </a:prstGeom>
        </p:spPr>
      </p:sp>
      <p:sp>
        <p:nvSpPr>
          <p:cNvPr id="267"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When you download R you get a set of base packages. These are often referred to as “Base R”</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68"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A43F748B-4E17-46BB-AFB8-92524AA0FCE0}"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9" name="PlaceHolder 1"/>
          <p:cNvSpPr>
            <a:spLocks noGrp="1"/>
          </p:cNvSpPr>
          <p:nvPr>
            <p:ph type="sldImg"/>
          </p:nvPr>
        </p:nvSpPr>
        <p:spPr>
          <a:xfrm>
            <a:off x="685800" y="1143000"/>
            <a:ext cx="5485320" cy="3085200"/>
          </a:xfrm>
          <a:prstGeom prst="rect">
            <a:avLst/>
          </a:prstGeom>
        </p:spPr>
      </p:sp>
      <p:sp>
        <p:nvSpPr>
          <p:cNvPr id="270"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But there are literally thousands of additional packages that you can download and add on</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71"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4E963E72-CEFF-424F-B171-45EB08CB8193}"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2" name="PlaceHolder 1"/>
          <p:cNvSpPr>
            <a:spLocks noGrp="1"/>
          </p:cNvSpPr>
          <p:nvPr>
            <p:ph type="sldImg"/>
          </p:nvPr>
        </p:nvSpPr>
        <p:spPr>
          <a:xfrm>
            <a:off x="685800" y="1143000"/>
            <a:ext cx="5485320" cy="3085200"/>
          </a:xfrm>
          <a:prstGeom prst="rect">
            <a:avLst/>
          </a:prstGeom>
        </p:spPr>
      </p:sp>
      <p:sp>
        <p:nvSpPr>
          <p:cNvPr id="273"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While there are a couple of different ways to install packages we’re just going to focus on the most basic way which is using the function install.packages()</a:t>
            </a:r>
            <a:endParaRPr b="0" lang="en-US" sz="2000" spc="-1" strike="noStrike">
              <a:latin typeface="Arial"/>
            </a:endParaRPr>
          </a:p>
          <a:p>
            <a:pPr marL="216000" indent="-215280">
              <a:lnSpc>
                <a:spcPct val="100000"/>
              </a:lnSpc>
            </a:pPr>
            <a:r>
              <a:rPr b="0" lang="en-US" sz="2000" spc="-1" strike="noStrike">
                <a:latin typeface="Arial"/>
              </a:rPr>
              <a:t>If you type what you see there on the screen into your command line it will install the package ggplot2 which is a graphing package. Note that the name of the package that you are installing must be in quotation marks.</a:t>
            </a: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r>
              <a:rPr b="0" lang="en-US" sz="2000" spc="-1" strike="noStrike">
                <a:latin typeface="Arial"/>
              </a:rPr>
              <a:t>26:00 to this point</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74"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62D0952A-D914-4EAB-932F-6D0CC012CF18}"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PlaceHolder 1"/>
          <p:cNvSpPr>
            <a:spLocks noGrp="1"/>
          </p:cNvSpPr>
          <p:nvPr>
            <p:ph type="sldImg"/>
          </p:nvPr>
        </p:nvSpPr>
        <p:spPr>
          <a:xfrm>
            <a:off x="533520" y="764280"/>
            <a:ext cx="6704280" cy="3771000"/>
          </a:xfrm>
          <a:prstGeom prst="rect">
            <a:avLst/>
          </a:prstGeom>
        </p:spPr>
      </p:sp>
      <p:sp>
        <p:nvSpPr>
          <p:cNvPr id="276"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But if there are all these packages. How do we know how to use them? That’s where documentation comes in.</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endParaRPr b="0" lang="en-US" sz="2000" spc="-1" strike="noStrike">
              <a:latin typeface="Arial"/>
            </a:endParaRPr>
          </a:p>
        </p:txBody>
      </p:sp>
    </p:spTree>
  </p:cSld>
</p:notes>
</file>

<file path=ppt/notesSlides/notesSlide3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PlaceHolder 1"/>
          <p:cNvSpPr>
            <a:spLocks noGrp="1"/>
          </p:cNvSpPr>
          <p:nvPr>
            <p:ph type="sldImg"/>
          </p:nvPr>
        </p:nvSpPr>
        <p:spPr>
          <a:xfrm>
            <a:off x="685800" y="1143000"/>
            <a:ext cx="5485320" cy="3085200"/>
          </a:xfrm>
          <a:prstGeom prst="rect">
            <a:avLst/>
          </a:prstGeom>
        </p:spPr>
      </p:sp>
      <p:sp>
        <p:nvSpPr>
          <p:cNvPr id="278"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Documentation that explains how to use a package can be found in many places.</a:t>
            </a:r>
            <a:endParaRPr b="0" lang="en-US" sz="2000" spc="-1" strike="noStrike">
              <a:latin typeface="Arial"/>
            </a:endParaRPr>
          </a:p>
          <a:p>
            <a:pPr marL="216000" indent="-215280">
              <a:lnSpc>
                <a:spcPct val="100000"/>
              </a:lnSpc>
            </a:pPr>
            <a:r>
              <a:rPr b="0" lang="en-US" sz="2000" spc="-1" strike="noStrike">
                <a:latin typeface="Arial"/>
              </a:rPr>
              <a:t>The most common place to find it is on the cran website. You can copy this url or just search for ggplot2 cran to get to the page</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79"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A8918428-37CA-480E-9C5F-017420F5D803}"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PlaceHolder 1"/>
          <p:cNvSpPr>
            <a:spLocks noGrp="1"/>
          </p:cNvSpPr>
          <p:nvPr>
            <p:ph type="sldImg"/>
          </p:nvPr>
        </p:nvSpPr>
        <p:spPr>
          <a:xfrm>
            <a:off x="685800" y="1143000"/>
            <a:ext cx="5485320" cy="3085200"/>
          </a:xfrm>
          <a:prstGeom prst="rect">
            <a:avLst/>
          </a:prstGeom>
        </p:spPr>
      </p:sp>
      <p:sp>
        <p:nvSpPr>
          <p:cNvPr id="281"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On this page you will find the reference manual pdf. These are always formatted in the same way with a description of the package at the top followed by an alphabetical listing of all the functions in the package, how to use them, and what they do. </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82"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EE3BFD3C-164A-4C9A-9CC7-39511FDC5F66}"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3" name="PlaceHolder 1"/>
          <p:cNvSpPr>
            <a:spLocks noGrp="1"/>
          </p:cNvSpPr>
          <p:nvPr>
            <p:ph type="sldImg"/>
          </p:nvPr>
        </p:nvSpPr>
        <p:spPr>
          <a:xfrm>
            <a:off x="685800" y="1143000"/>
            <a:ext cx="5485320" cy="3085200"/>
          </a:xfrm>
          <a:prstGeom prst="rect">
            <a:avLst/>
          </a:prstGeom>
        </p:spPr>
      </p:sp>
      <p:sp>
        <p:nvSpPr>
          <p:cNvPr id="284"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Many packages (like ggplot2) also contain vignettes which are usually tutorials or how-to guides written by the package authors to help you use the package    </a:t>
            </a: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endParaRPr b="0" lang="en-US" sz="2000" spc="-1" strike="noStrike">
              <a:latin typeface="Arial"/>
            </a:endParaRPr>
          </a:p>
        </p:txBody>
      </p:sp>
      <p:sp>
        <p:nvSpPr>
          <p:cNvPr id="285"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D4E6318F-7771-4637-A0EB-72C0A21B079E}"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PlaceHolder 1"/>
          <p:cNvSpPr>
            <a:spLocks noGrp="1"/>
          </p:cNvSpPr>
          <p:nvPr>
            <p:ph type="sldImg"/>
          </p:nvPr>
        </p:nvSpPr>
        <p:spPr>
          <a:xfrm>
            <a:off x="685800" y="1143000"/>
            <a:ext cx="5485320" cy="3085200"/>
          </a:xfrm>
          <a:prstGeom prst="rect">
            <a:avLst/>
          </a:prstGeom>
        </p:spPr>
      </p:sp>
      <p:sp>
        <p:nvSpPr>
          <p:cNvPr id="287"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Many packages also have documentation on rdocumentation.org</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88"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DA579768-0053-44CE-8DD6-93449819A177}"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PlaceHolder 1"/>
          <p:cNvSpPr>
            <a:spLocks noGrp="1"/>
          </p:cNvSpPr>
          <p:nvPr>
            <p:ph type="sldImg"/>
          </p:nvPr>
        </p:nvSpPr>
        <p:spPr>
          <a:xfrm>
            <a:off x="685800" y="1143000"/>
            <a:ext cx="5485320" cy="3085200"/>
          </a:xfrm>
          <a:prstGeom prst="rect">
            <a:avLst/>
          </a:prstGeom>
        </p:spPr>
      </p:sp>
      <p:sp>
        <p:nvSpPr>
          <p:cNvPr id="290"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But the quickest way to get at the help and documentation for a specific function within a package is to type the function name into the console preceeded by a question mark. This will make the information on that function from the manual pdf pop up into your rstudio window. Very handy!</a:t>
            </a: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r>
              <a:rPr b="0" lang="en-US" sz="2000" spc="-1" strike="noStrike">
                <a:latin typeface="Arial"/>
              </a:rPr>
              <a:t>30 min to this point</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91"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9D8558CD-F2D5-4611-87D1-775793BDB032}"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3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PlaceHolder 1"/>
          <p:cNvSpPr>
            <a:spLocks noGrp="1"/>
          </p:cNvSpPr>
          <p:nvPr>
            <p:ph type="sldImg"/>
          </p:nvPr>
        </p:nvSpPr>
        <p:spPr>
          <a:xfrm>
            <a:off x="533520" y="764280"/>
            <a:ext cx="6704280" cy="3771000"/>
          </a:xfrm>
          <a:prstGeom prst="rect">
            <a:avLst/>
          </a:prstGeom>
        </p:spPr>
      </p:sp>
      <p:sp>
        <p:nvSpPr>
          <p:cNvPr id="293"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One of the really great strengths of R and Rstudio that we won’t be stressing too much in this clinic is the reproducibility of your analyses and research.</a:t>
            </a:r>
            <a:endParaRPr b="0" lang="en-US" sz="2000" spc="-1" strike="noStrike">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PlaceHolder 1"/>
          <p:cNvSpPr>
            <a:spLocks noGrp="1"/>
          </p:cNvSpPr>
          <p:nvPr>
            <p:ph type="sldImg"/>
          </p:nvPr>
        </p:nvSpPr>
        <p:spPr>
          <a:xfrm>
            <a:off x="533520" y="764280"/>
            <a:ext cx="6704280" cy="3771000"/>
          </a:xfrm>
          <a:prstGeom prst="rect">
            <a:avLst/>
          </a:prstGeom>
        </p:spPr>
      </p:sp>
      <p:sp>
        <p:nvSpPr>
          <p:cNvPr id="210"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2 min breakout</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10 min introductions</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11:40 to this point</a:t>
            </a:r>
            <a:endParaRPr b="0" lang="en-US" sz="2000" spc="-1" strike="noStrike">
              <a:latin typeface="Arial"/>
            </a:endParaRPr>
          </a:p>
        </p:txBody>
      </p:sp>
    </p:spTree>
  </p:cSld>
</p:notes>
</file>

<file path=ppt/notesSlides/notesSlide4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PlaceHolder 1"/>
          <p:cNvSpPr>
            <a:spLocks noGrp="1"/>
          </p:cNvSpPr>
          <p:nvPr>
            <p:ph type="sldImg"/>
          </p:nvPr>
        </p:nvSpPr>
        <p:spPr>
          <a:xfrm>
            <a:off x="685800" y="1143000"/>
            <a:ext cx="5485320" cy="3085200"/>
          </a:xfrm>
          <a:prstGeom prst="rect">
            <a:avLst/>
          </a:prstGeom>
        </p:spPr>
      </p:sp>
      <p:sp>
        <p:nvSpPr>
          <p:cNvPr id="295"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There is a spectrum of how well another person could reproduce your analyses from a publication. If you only provide them with the text of the methods then they may find it nearly impossible to check your work. Providing the data makes it easier but you run the risk of them misinterpreting your written methods. But if you also provide the code you use to conduct the analysis then they can run that code themselves and see how you got your result (and directly check for any errors in the code). This is true for your readers and collaborators but it is also true for your most common collaborator, your future self.</a:t>
            </a: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r>
              <a:rPr b="0" lang="en-US" sz="2000" spc="-1" strike="noStrike">
                <a:latin typeface="Arial"/>
              </a:rPr>
              <a:t>32 min</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296"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1ED70FF6-4C02-4851-AAF8-E24CE55FF06B}"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4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7" name="PlaceHolder 1"/>
          <p:cNvSpPr>
            <a:spLocks noGrp="1"/>
          </p:cNvSpPr>
          <p:nvPr>
            <p:ph type="sldImg"/>
          </p:nvPr>
        </p:nvSpPr>
        <p:spPr>
          <a:xfrm>
            <a:off x="533520" y="764280"/>
            <a:ext cx="6704280" cy="3771000"/>
          </a:xfrm>
          <a:prstGeom prst="rect">
            <a:avLst/>
          </a:prstGeom>
        </p:spPr>
      </p:sp>
      <p:sp>
        <p:nvSpPr>
          <p:cNvPr id="298"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Ok so now we’ll go over some high-level goals for this clinic.</a:t>
            </a:r>
            <a:endParaRPr b="0" lang="en-US" sz="2000" spc="-1" strike="noStrike">
              <a:latin typeface="Arial"/>
            </a:endParaRPr>
          </a:p>
          <a:p>
            <a:pPr marL="216000" indent="-216000">
              <a:lnSpc>
                <a:spcPct val="100000"/>
              </a:lnSpc>
            </a:pPr>
            <a:endParaRPr b="0" lang="en-US" sz="2000" spc="-1" strike="noStrike">
              <a:latin typeface="Arial"/>
            </a:endParaRPr>
          </a:p>
        </p:txBody>
      </p:sp>
    </p:spTree>
  </p:cSld>
</p:notes>
</file>

<file path=ppt/notesSlides/notesSlide4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9" name="PlaceHolder 1"/>
          <p:cNvSpPr>
            <a:spLocks noGrp="1"/>
          </p:cNvSpPr>
          <p:nvPr>
            <p:ph type="sldImg"/>
          </p:nvPr>
        </p:nvSpPr>
        <p:spPr>
          <a:xfrm>
            <a:off x="685800" y="1143000"/>
            <a:ext cx="5485320" cy="3085200"/>
          </a:xfrm>
          <a:prstGeom prst="rect">
            <a:avLst/>
          </a:prstGeom>
        </p:spPr>
      </p:sp>
      <p:sp>
        <p:nvSpPr>
          <p:cNvPr id="300"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The purpose of this clinic is not to deliver content into your brain but rather for you to develop and practice skills. This will require some content delivery but our hope is that after this clinic you will be better able to manipulate and analyze data in R.</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301"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23146808-97BE-4B92-8381-892A5A26F8AF}"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4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PlaceHolder 1"/>
          <p:cNvSpPr>
            <a:spLocks noGrp="1"/>
          </p:cNvSpPr>
          <p:nvPr>
            <p:ph type="sldImg"/>
          </p:nvPr>
        </p:nvSpPr>
        <p:spPr>
          <a:xfrm>
            <a:off x="685800" y="1143000"/>
            <a:ext cx="5485320" cy="3085200"/>
          </a:xfrm>
          <a:prstGeom prst="rect">
            <a:avLst/>
          </a:prstGeom>
        </p:spPr>
      </p:sp>
      <p:sp>
        <p:nvSpPr>
          <p:cNvPr id="303"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This includes writing functions</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304"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792FE23A-FBAC-4023-BEEA-D2AE82E112FF}"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4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PlaceHolder 1"/>
          <p:cNvSpPr>
            <a:spLocks noGrp="1"/>
          </p:cNvSpPr>
          <p:nvPr>
            <p:ph type="sldImg"/>
          </p:nvPr>
        </p:nvSpPr>
        <p:spPr>
          <a:xfrm>
            <a:off x="685800" y="1143000"/>
            <a:ext cx="5485320" cy="3085200"/>
          </a:xfrm>
          <a:prstGeom prst="rect">
            <a:avLst/>
          </a:prstGeom>
        </p:spPr>
      </p:sp>
      <p:sp>
        <p:nvSpPr>
          <p:cNvPr id="306"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Cleaning and managing data</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307"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4CA82DCB-8123-4B4F-89A6-00858D928581}"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4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8" name="PlaceHolder 1"/>
          <p:cNvSpPr>
            <a:spLocks noGrp="1"/>
          </p:cNvSpPr>
          <p:nvPr>
            <p:ph type="sldImg"/>
          </p:nvPr>
        </p:nvSpPr>
        <p:spPr>
          <a:xfrm>
            <a:off x="685800" y="1143000"/>
            <a:ext cx="5485320" cy="3085200"/>
          </a:xfrm>
          <a:prstGeom prst="rect">
            <a:avLst/>
          </a:prstGeom>
        </p:spPr>
      </p:sp>
      <p:sp>
        <p:nvSpPr>
          <p:cNvPr id="309"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Calculating summary statistics</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310"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ABBE9637-6FF6-4867-9E29-BB827E8C893A}"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4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PlaceHolder 1"/>
          <p:cNvSpPr>
            <a:spLocks noGrp="1"/>
          </p:cNvSpPr>
          <p:nvPr>
            <p:ph type="sldImg"/>
          </p:nvPr>
        </p:nvSpPr>
        <p:spPr>
          <a:xfrm>
            <a:off x="685800" y="1143000"/>
            <a:ext cx="5485320" cy="3085200"/>
          </a:xfrm>
          <a:prstGeom prst="rect">
            <a:avLst/>
          </a:prstGeom>
        </p:spPr>
      </p:sp>
      <p:sp>
        <p:nvSpPr>
          <p:cNvPr id="312"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Conducting statistical analyses</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313"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F90793FD-C93A-48A6-AE6B-063235CF646F}"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4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4" name="PlaceHolder 1"/>
          <p:cNvSpPr>
            <a:spLocks noGrp="1"/>
          </p:cNvSpPr>
          <p:nvPr>
            <p:ph type="sldImg"/>
          </p:nvPr>
        </p:nvSpPr>
        <p:spPr>
          <a:xfrm>
            <a:off x="685800" y="1143000"/>
            <a:ext cx="5485320" cy="3085200"/>
          </a:xfrm>
          <a:prstGeom prst="rect">
            <a:avLst/>
          </a:prstGeom>
        </p:spPr>
      </p:sp>
      <p:sp>
        <p:nvSpPr>
          <p:cNvPr id="315"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And plotting or visualizing your results</a:t>
            </a: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r>
              <a:rPr b="0" lang="en-US" sz="2000" spc="-1" strike="noStrike">
                <a:latin typeface="Arial"/>
              </a:rPr>
              <a:t>34 min</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316"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CE6CA91E-CCEF-460C-84C5-813296269FDC}"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4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7" name="PlaceHolder 1"/>
          <p:cNvSpPr>
            <a:spLocks noGrp="1"/>
          </p:cNvSpPr>
          <p:nvPr>
            <p:ph type="sldImg"/>
          </p:nvPr>
        </p:nvSpPr>
        <p:spPr>
          <a:xfrm>
            <a:off x="533520" y="764280"/>
            <a:ext cx="6704280" cy="3771000"/>
          </a:xfrm>
          <a:prstGeom prst="rect">
            <a:avLst/>
          </a:prstGeom>
        </p:spPr>
      </p:sp>
      <p:sp>
        <p:nvSpPr>
          <p:cNvPr id="318"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Our work today is divided up into a number of sessions with solid break periods in between.</a:t>
            </a:r>
            <a:endParaRPr b="0" lang="en-US" sz="2000" spc="-1" strike="noStrike">
              <a:latin typeface="Arial"/>
            </a:endParaRPr>
          </a:p>
        </p:txBody>
      </p:sp>
    </p:spTree>
  </p:cSld>
</p:notes>
</file>

<file path=ppt/notesSlides/notesSlide4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PlaceHolder 1"/>
          <p:cNvSpPr>
            <a:spLocks noGrp="1"/>
          </p:cNvSpPr>
          <p:nvPr>
            <p:ph type="sldImg"/>
          </p:nvPr>
        </p:nvSpPr>
        <p:spPr>
          <a:xfrm>
            <a:off x="685800" y="1143000"/>
            <a:ext cx="5485320" cy="3085200"/>
          </a:xfrm>
          <a:prstGeom prst="rect">
            <a:avLst/>
          </a:prstGeom>
        </p:spPr>
      </p:sp>
      <p:sp>
        <p:nvSpPr>
          <p:cNvPr id="320"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We are going to start out with a Code Along activity where Kate is going to guide you through using R to explore a cool dataset about the sinking of the titanic. This section is meant to show off some of the cool skills that you’ll develop further over the next two days while also giving you a chance to get hands on with data before we pivot temporarily to some slightly dryer material.</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321"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117642B0-F4F2-4113-ABF5-3205F8C02D4A}"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type="sldImg"/>
          </p:nvPr>
        </p:nvSpPr>
        <p:spPr>
          <a:xfrm>
            <a:off x="533520" y="764280"/>
            <a:ext cx="6704280" cy="3771000"/>
          </a:xfrm>
          <a:prstGeom prst="rect">
            <a:avLst/>
          </a:prstGeom>
        </p:spPr>
      </p:sp>
      <p:sp>
        <p:nvSpPr>
          <p:cNvPr id="212" name="PlaceHolder 2"/>
          <p:cNvSpPr>
            <a:spLocks noGrp="1"/>
          </p:cNvSpPr>
          <p:nvPr>
            <p:ph type="body"/>
          </p:nvPr>
        </p:nvSpPr>
        <p:spPr>
          <a:xfrm>
            <a:off x="777240" y="4777560"/>
            <a:ext cx="6217200" cy="4525560"/>
          </a:xfrm>
          <a:prstGeom prst="rect">
            <a:avLst/>
          </a:prstGeom>
        </p:spPr>
        <p:txBody>
          <a:bodyPr lIns="0" rIns="0" tIns="0" bIns="0"/>
          <a:p>
            <a:pPr marL="216000" indent="-216000">
              <a:lnSpc>
                <a:spcPct val="100000"/>
              </a:lnSpc>
            </a:pPr>
            <a:r>
              <a:rPr b="0" lang="en-US" sz="2000" spc="-1" strike="noStrike">
                <a:latin typeface="Arial"/>
              </a:rPr>
              <a:t>So this clinic does not assume any initial familiarity with R. We’re going to start with the basics here in this first hour and build up together.</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25s </a:t>
            </a:r>
            <a:endParaRPr b="0" lang="en-US" sz="2000" spc="-1" strike="noStrike">
              <a:latin typeface="Arial"/>
            </a:endParaRPr>
          </a:p>
        </p:txBody>
      </p:sp>
    </p:spTree>
  </p:cSld>
</p:notes>
</file>

<file path=ppt/notesSlides/notesSlide5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PlaceHolder 1"/>
          <p:cNvSpPr>
            <a:spLocks noGrp="1"/>
          </p:cNvSpPr>
          <p:nvPr>
            <p:ph type="sldImg"/>
          </p:nvPr>
        </p:nvSpPr>
        <p:spPr>
          <a:xfrm>
            <a:off x="685800" y="1143000"/>
            <a:ext cx="5485320" cy="3085200"/>
          </a:xfrm>
          <a:prstGeom prst="rect">
            <a:avLst/>
          </a:prstGeom>
        </p:spPr>
      </p:sp>
      <p:sp>
        <p:nvSpPr>
          <p:cNvPr id="323"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Next we’re going to introduce you more methodically to the different ways that R handles data and the different types of data you can work with.</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324"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CE3ABA7D-F2D8-420C-ACD9-9CBF72B3712E}"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5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PlaceHolder 1"/>
          <p:cNvSpPr>
            <a:spLocks noGrp="1"/>
          </p:cNvSpPr>
          <p:nvPr>
            <p:ph type="sldImg"/>
          </p:nvPr>
        </p:nvSpPr>
        <p:spPr>
          <a:xfrm>
            <a:off x="685800" y="1143000"/>
            <a:ext cx="5485320" cy="3085200"/>
          </a:xfrm>
          <a:prstGeom prst="rect">
            <a:avLst/>
          </a:prstGeom>
        </p:spPr>
      </p:sp>
      <p:sp>
        <p:nvSpPr>
          <p:cNvPr id="326"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Then you’re going to try your hand at writing some basic functions as well as using common functions for calculating summary statistics.</a:t>
            </a:r>
            <a:endParaRPr b="0" lang="en-US" sz="2000" spc="-1" strike="noStrike">
              <a:latin typeface="Arial"/>
            </a:endParaRPr>
          </a:p>
          <a:p>
            <a:pPr marL="216000" indent="-215280">
              <a:lnSpc>
                <a:spcPct val="100000"/>
              </a:lnSpc>
            </a:pPr>
            <a:r>
              <a:rPr b="0" lang="en-US" sz="2000" spc="-1" strike="noStrike">
                <a:latin typeface="Arial"/>
              </a:rPr>
              <a:t>We’ll also cover some very common but unconventional functions like if-then statements and for loops that can add a lot of flexibility and power to your code</a:t>
            </a: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endParaRPr b="0" lang="en-US" sz="2000" spc="-1" strike="noStrike">
              <a:latin typeface="Arial"/>
            </a:endParaRPr>
          </a:p>
        </p:txBody>
      </p:sp>
      <p:sp>
        <p:nvSpPr>
          <p:cNvPr id="327"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791935E3-70AB-4263-BF11-5F16DDBA97E3}"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5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PlaceHolder 1"/>
          <p:cNvSpPr>
            <a:spLocks noGrp="1"/>
          </p:cNvSpPr>
          <p:nvPr>
            <p:ph type="sldImg"/>
          </p:nvPr>
        </p:nvSpPr>
        <p:spPr>
          <a:xfrm>
            <a:off x="685800" y="1143000"/>
            <a:ext cx="5485320" cy="3085200"/>
          </a:xfrm>
          <a:prstGeom prst="rect">
            <a:avLst/>
          </a:prstGeom>
        </p:spPr>
      </p:sp>
      <p:sp>
        <p:nvSpPr>
          <p:cNvPr id="329"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Finally we’ll come full circle with another session on data manipulation and exploration. We’ll review what we did at the beginning of the day and introduce some advanced skills while also giving you more freedom to explore!</a:t>
            </a: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r>
              <a:rPr b="0" lang="en-US" sz="2000" spc="-1" strike="noStrike">
                <a:latin typeface="Arial"/>
              </a:rPr>
              <a:t>All of these sessions will involve a combination of quasi-lecture, individual exercises, and collaborative exercises!</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330"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B8AB5B3C-C65F-492A-97DC-0E7C574A4E85}"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5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PlaceHolder 1"/>
          <p:cNvSpPr>
            <a:spLocks noGrp="1"/>
          </p:cNvSpPr>
          <p:nvPr>
            <p:ph type="sldImg"/>
          </p:nvPr>
        </p:nvSpPr>
        <p:spPr>
          <a:xfrm>
            <a:off x="685800" y="1143000"/>
            <a:ext cx="5485320" cy="3085200"/>
          </a:xfrm>
          <a:prstGeom prst="rect">
            <a:avLst/>
          </a:prstGeom>
        </p:spPr>
      </p:sp>
      <p:sp>
        <p:nvSpPr>
          <p:cNvPr id="332" name="PlaceHolder 2"/>
          <p:cNvSpPr>
            <a:spLocks noGrp="1"/>
          </p:cNvSpPr>
          <p:nvPr>
            <p:ph type="body"/>
          </p:nvPr>
        </p:nvSpPr>
        <p:spPr>
          <a:xfrm>
            <a:off x="685800" y="4400640"/>
            <a:ext cx="5485320" cy="3599280"/>
          </a:xfrm>
          <a:prstGeom prst="rect">
            <a:avLst/>
          </a:prstGeom>
        </p:spPr>
        <p:txBody>
          <a:bodyPr lIns="0" rIns="0" tIns="0" bIns="0"/>
          <a:p>
            <a:pPr marL="216000" indent="-215280">
              <a:lnSpc>
                <a:spcPct val="100000"/>
              </a:lnSpc>
            </a:pPr>
            <a:r>
              <a:rPr b="0" lang="en-US" sz="2000" spc="-1" strike="noStrike">
                <a:latin typeface="Arial"/>
              </a:rPr>
              <a:t>Tomorrow we’re going to start out the day with developing data visualization skills </a:t>
            </a:r>
            <a:endParaRPr b="0" lang="en-US" sz="2000" spc="-1" strike="noStrike">
              <a:latin typeface="Arial"/>
            </a:endParaRPr>
          </a:p>
          <a:p>
            <a:pPr marL="216000" indent="-215280">
              <a:lnSpc>
                <a:spcPct val="100000"/>
              </a:lnSpc>
            </a:pPr>
            <a:r>
              <a:rPr b="0" lang="en-US" sz="2000" spc="-1" strike="noStrike">
                <a:latin typeface="Arial"/>
              </a:rPr>
              <a:t>While after lunch we’re going to take a real and really messy infectious disease dataset. Clean it up together and then conduct some statistical analyses on it.</a:t>
            </a:r>
            <a:endParaRPr b="0" lang="en-US" sz="2000" spc="-1" strike="noStrike">
              <a:latin typeface="Arial"/>
            </a:endParaRPr>
          </a:p>
          <a:p>
            <a:pPr marL="216000" indent="-215280">
              <a:lnSpc>
                <a:spcPct val="100000"/>
              </a:lnSpc>
            </a:pPr>
            <a:endParaRPr b="0" lang="en-US" sz="2000" spc="-1" strike="noStrike">
              <a:latin typeface="Arial"/>
            </a:endParaRPr>
          </a:p>
          <a:p>
            <a:pPr marL="216000" indent="-215280">
              <a:lnSpc>
                <a:spcPct val="100000"/>
              </a:lnSpc>
            </a:pPr>
            <a:r>
              <a:rPr b="0" lang="en-US" sz="2000" spc="-1" strike="noStrike">
                <a:latin typeface="Arial"/>
              </a:rPr>
              <a:t>40 min</a:t>
            </a:r>
            <a:endParaRPr b="0" lang="en-US" sz="2000" spc="-1" strike="noStrike">
              <a:latin typeface="Arial"/>
            </a:endParaRPr>
          </a:p>
          <a:p>
            <a:pPr marL="216000" indent="-215280">
              <a:lnSpc>
                <a:spcPct val="100000"/>
              </a:lnSpc>
            </a:pPr>
            <a:endParaRPr b="0" lang="en-US" sz="2000" spc="-1" strike="noStrike">
              <a:latin typeface="Arial"/>
            </a:endParaRPr>
          </a:p>
        </p:txBody>
      </p:sp>
      <p:sp>
        <p:nvSpPr>
          <p:cNvPr id="333"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5112F497-E5EE-4F6F-9725-90EF33F6A671}"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PlaceHolder 1"/>
          <p:cNvSpPr>
            <a:spLocks noGrp="1"/>
          </p:cNvSpPr>
          <p:nvPr>
            <p:ph type="sldImg"/>
          </p:nvPr>
        </p:nvSpPr>
        <p:spPr>
          <a:xfrm>
            <a:off x="685800" y="1143000"/>
            <a:ext cx="5485320" cy="3085200"/>
          </a:xfrm>
          <a:prstGeom prst="rect">
            <a:avLst/>
          </a:prstGeom>
        </p:spPr>
      </p:sp>
      <p:sp>
        <p:nvSpPr>
          <p:cNvPr id="214" name="PlaceHolder 2"/>
          <p:cNvSpPr>
            <a:spLocks noGrp="1"/>
          </p:cNvSpPr>
          <p:nvPr>
            <p:ph type="body"/>
          </p:nvPr>
        </p:nvSpPr>
        <p:spPr>
          <a:xfrm>
            <a:off x="685800" y="4400640"/>
            <a:ext cx="5485320" cy="3599280"/>
          </a:xfrm>
          <a:prstGeom prst="rect">
            <a:avLst/>
          </a:prstGeom>
        </p:spPr>
        <p:txBody>
          <a:bodyPr lIns="0" rIns="0" tIns="0" bIns="0"/>
          <a:p>
            <a:pPr marL="216000" indent="-215640">
              <a:lnSpc>
                <a:spcPct val="100000"/>
              </a:lnSpc>
            </a:pPr>
            <a:r>
              <a:rPr b="0" lang="en-US" sz="2000" spc="-1" strike="noStrike">
                <a:solidFill>
                  <a:srgbClr val="000000"/>
                </a:solidFill>
                <a:latin typeface="Al Bayan Plain"/>
                <a:ea typeface="Al Bayan Plain"/>
              </a:rPr>
              <a:t>So R is the name of a language and environment for statistical computing and graphics production.</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15"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B1DB5F43-4A6D-42E9-AF93-C7EFB9F95C83}"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PlaceHolder 1"/>
          <p:cNvSpPr>
            <a:spLocks noGrp="1"/>
          </p:cNvSpPr>
          <p:nvPr>
            <p:ph type="sldImg"/>
          </p:nvPr>
        </p:nvSpPr>
        <p:spPr>
          <a:xfrm>
            <a:off x="685800" y="1143000"/>
            <a:ext cx="5485320" cy="3085200"/>
          </a:xfrm>
          <a:prstGeom prst="rect">
            <a:avLst/>
          </a:prstGeom>
        </p:spPr>
      </p:sp>
      <p:sp>
        <p:nvSpPr>
          <p:cNvPr id="217" name="PlaceHolder 2"/>
          <p:cNvSpPr>
            <a:spLocks noGrp="1"/>
          </p:cNvSpPr>
          <p:nvPr>
            <p:ph type="body"/>
          </p:nvPr>
        </p:nvSpPr>
        <p:spPr>
          <a:xfrm>
            <a:off x="685800" y="4400640"/>
            <a:ext cx="5485320" cy="3599280"/>
          </a:xfrm>
          <a:prstGeom prst="rect">
            <a:avLst/>
          </a:prstGeom>
        </p:spPr>
        <p:txBody>
          <a:bodyPr lIns="0" rIns="0" tIns="0" bIns="0"/>
          <a:p>
            <a:pPr marL="216000" indent="-215640">
              <a:lnSpc>
                <a:spcPct val="100000"/>
              </a:lnSpc>
            </a:pPr>
            <a:r>
              <a:rPr b="0" lang="en-US" sz="2000" spc="-1" strike="noStrike">
                <a:latin typeface="Arial"/>
              </a:rPr>
              <a:t>While the official R homepage is housed here</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When I mention CRAN I will say this: </a:t>
            </a:r>
            <a:r>
              <a:rPr b="0" lang="en-US" sz="2000" spc="-1" strike="noStrike">
                <a:solidFill>
                  <a:srgbClr val="000000"/>
                </a:solidFill>
                <a:latin typeface="Al Bayan Plain"/>
                <a:ea typeface="Al Bayan Plain"/>
              </a:rPr>
              <a:t> is a network of ftp and web servers that store identical, up-to-date, versions of code and documentation and packages for R.</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18"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77FBB6FA-8DE3-4048-A9B4-BF156EE17EA9}"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PlaceHolder 1"/>
          <p:cNvSpPr>
            <a:spLocks noGrp="1"/>
          </p:cNvSpPr>
          <p:nvPr>
            <p:ph type="sldImg"/>
          </p:nvPr>
        </p:nvSpPr>
        <p:spPr>
          <a:xfrm>
            <a:off x="685800" y="1143000"/>
            <a:ext cx="5485320" cy="3085200"/>
          </a:xfrm>
          <a:prstGeom prst="rect">
            <a:avLst/>
          </a:prstGeom>
        </p:spPr>
      </p:sp>
      <p:sp>
        <p:nvSpPr>
          <p:cNvPr id="220" name="PlaceHolder 2"/>
          <p:cNvSpPr>
            <a:spLocks noGrp="1"/>
          </p:cNvSpPr>
          <p:nvPr>
            <p:ph type="body"/>
          </p:nvPr>
        </p:nvSpPr>
        <p:spPr>
          <a:xfrm>
            <a:off x="685800" y="4400640"/>
            <a:ext cx="5485320" cy="3599280"/>
          </a:xfrm>
          <a:prstGeom prst="rect">
            <a:avLst/>
          </a:prstGeom>
        </p:spPr>
        <p:txBody>
          <a:bodyPr lIns="0" rIns="0" tIns="0" bIns="0"/>
          <a:p>
            <a:pPr marL="216000" indent="-215640">
              <a:lnSpc>
                <a:spcPct val="100000"/>
              </a:lnSpc>
            </a:pPr>
            <a:r>
              <a:rPr b="0" lang="en-US" sz="2000" spc="-1" strike="noStrike">
                <a:latin typeface="Arial"/>
              </a:rPr>
              <a:t>You actually downloaded R from a place called CRAN. CRAN </a:t>
            </a:r>
            <a:r>
              <a:rPr b="0" lang="en-US" sz="2000" spc="-1" strike="noStrike">
                <a:solidFill>
                  <a:srgbClr val="000000"/>
                </a:solidFill>
                <a:latin typeface="Al Bayan Plain"/>
                <a:ea typeface="Al Bayan Plain"/>
              </a:rPr>
              <a:t>is a network of web servers that store identical, up-to-date, versions of code and documentation and packages for R.</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21"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2B5CEF71-5660-4C20-B01B-B623B1AFF075}"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PlaceHolder 1"/>
          <p:cNvSpPr>
            <a:spLocks noGrp="1"/>
          </p:cNvSpPr>
          <p:nvPr>
            <p:ph type="sldImg"/>
          </p:nvPr>
        </p:nvSpPr>
        <p:spPr>
          <a:xfrm>
            <a:off x="685800" y="1143000"/>
            <a:ext cx="5485320" cy="3085200"/>
          </a:xfrm>
          <a:prstGeom prst="rect">
            <a:avLst/>
          </a:prstGeom>
        </p:spPr>
      </p:sp>
      <p:sp>
        <p:nvSpPr>
          <p:cNvPr id="223" name="PlaceHolder 2"/>
          <p:cNvSpPr>
            <a:spLocks noGrp="1"/>
          </p:cNvSpPr>
          <p:nvPr>
            <p:ph type="body"/>
          </p:nvPr>
        </p:nvSpPr>
        <p:spPr>
          <a:xfrm>
            <a:off x="685800" y="4400640"/>
            <a:ext cx="5485320" cy="3599280"/>
          </a:xfrm>
          <a:prstGeom prst="rect">
            <a:avLst/>
          </a:prstGeom>
        </p:spPr>
        <p:txBody>
          <a:bodyPr lIns="0" rIns="0" tIns="0" bIns="0"/>
          <a:p>
            <a:pPr marL="216000" indent="-215640">
              <a:lnSpc>
                <a:spcPct val="100000"/>
              </a:lnSpc>
            </a:pPr>
            <a:r>
              <a:rPr b="0" lang="en-US" sz="2000" spc="-1" strike="noStrike">
                <a:latin typeface="Arial"/>
              </a:rPr>
              <a:t>R is really great for a lot of reasons. The first is that it can be easily installed and run on all common operating systems.</a:t>
            </a:r>
            <a:endParaRPr b="0" lang="en-US" sz="2000" spc="-1" strike="noStrike">
              <a:latin typeface="Arial"/>
            </a:endParaRPr>
          </a:p>
          <a:p>
            <a:pPr marL="216000" indent="-215640">
              <a:lnSpc>
                <a:spcPct val="100000"/>
              </a:lnSpc>
            </a:pPr>
            <a:endParaRPr b="0" lang="en-US" sz="2000" spc="-1" strike="noStrike">
              <a:latin typeface="Arial"/>
            </a:endParaRPr>
          </a:p>
          <a:p>
            <a:pPr marL="216000" indent="-215640">
              <a:lnSpc>
                <a:spcPct val="100000"/>
              </a:lnSpc>
            </a:pPr>
            <a:r>
              <a:rPr b="0" lang="en-US" sz="2000" spc="-1" strike="noStrike">
                <a:latin typeface="Arial"/>
              </a:rPr>
              <a:t>12:40 to this point</a:t>
            </a:r>
            <a:endParaRPr b="0" lang="en-US" sz="2000" spc="-1" strike="noStrike">
              <a:latin typeface="Arial"/>
            </a:endParaRPr>
          </a:p>
          <a:p>
            <a:pPr marL="216000" indent="-215640">
              <a:lnSpc>
                <a:spcPct val="100000"/>
              </a:lnSpc>
            </a:pPr>
            <a:endParaRPr b="0" lang="en-US" sz="2000" spc="-1" strike="noStrike">
              <a:latin typeface="Arial"/>
            </a:endParaRPr>
          </a:p>
        </p:txBody>
      </p:sp>
      <p:sp>
        <p:nvSpPr>
          <p:cNvPr id="224" name="CustomShape 3"/>
          <p:cNvSpPr/>
          <p:nvPr/>
        </p:nvSpPr>
        <p:spPr>
          <a:xfrm>
            <a:off x="3884760" y="8685360"/>
            <a:ext cx="2970720" cy="457560"/>
          </a:xfrm>
          <a:prstGeom prst="rect">
            <a:avLst/>
          </a:prstGeom>
          <a:noFill/>
          <a:ln>
            <a:noFill/>
          </a:ln>
        </p:spPr>
        <p:style>
          <a:lnRef idx="0"/>
          <a:fillRef idx="0"/>
          <a:effectRef idx="0"/>
          <a:fontRef idx="minor"/>
        </p:style>
        <p:txBody>
          <a:bodyPr lIns="90000" rIns="90000" tIns="45000" bIns="45000" anchor="b"/>
          <a:p>
            <a:pPr algn="r">
              <a:lnSpc>
                <a:spcPct val="100000"/>
              </a:lnSpc>
            </a:pPr>
            <a:fld id="{AC651C1B-271E-42E1-AF27-3AEE4A5BCFAE}" type="slidenum">
              <a:rPr b="0" lang="en-US" sz="1200" spc="-1" strike="noStrike">
                <a:solidFill>
                  <a:srgbClr val="000000"/>
                </a:solidFill>
                <a:latin typeface="+mn-lt"/>
                <a:ea typeface="+mn-ea"/>
              </a:rPr>
              <a:t>&lt;number&gt;</a:t>
            </a:fld>
            <a:endParaRPr b="0" lang="en-US" sz="12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9"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8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8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8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9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9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9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9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9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9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10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0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0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10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0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10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11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11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11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11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080" cy="1144440"/>
          </a:xfrm>
          <a:prstGeom prst="rect">
            <a:avLst/>
          </a:prstGeom>
        </p:spPr>
        <p:txBody>
          <a:bodyPr lIns="0" rIns="0" tIns="0" bIns="0" anchor="ctr"/>
          <a:p>
            <a:r>
              <a:rPr b="0" lang="en-US" sz="1800" spc="-1" strike="noStrike">
                <a:latin typeface="Arial"/>
              </a:rPr>
              <a:t>Click to edit the title text format</a:t>
            </a:r>
            <a:endParaRPr b="0" lang="en-US" sz="1800" spc="-1" strike="noStrike">
              <a:latin typeface="Arial"/>
            </a:endParaRPr>
          </a:p>
        </p:txBody>
      </p:sp>
      <p:sp>
        <p:nvSpPr>
          <p:cNvPr id="1" name="PlaceHolder 2"/>
          <p:cNvSpPr>
            <a:spLocks noGrp="1"/>
          </p:cNvSpPr>
          <p:nvPr>
            <p:ph type="body"/>
          </p:nvPr>
        </p:nvSpPr>
        <p:spPr>
          <a:xfrm>
            <a:off x="609480" y="1604520"/>
            <a:ext cx="10972080" cy="39769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77"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hyperlink" Target="https://stackoverflow.com/questions/tagged/r" TargetMode="External"/><Relationship Id="rId2" Type="http://schemas.openxmlformats.org/officeDocument/2006/relationships/hyperlink" Target="https://www.r-bloggers.com/how-to-learn-r-2/" TargetMode="External"/><Relationship Id="rId3" Type="http://schemas.openxmlformats.org/officeDocument/2006/relationships/slideLayout" Target="../slideLayouts/slideLayout25.xml"/><Relationship Id="rId4"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hyperlink" Target="https://www.rstudio.com/products/rstudio/download" TargetMode="External"/><Relationship Id="rId2" Type="http://schemas.openxmlformats.org/officeDocument/2006/relationships/image" Target="../media/image7.png"/><Relationship Id="rId3" Type="http://schemas.openxmlformats.org/officeDocument/2006/relationships/slideLayout" Target="../slideLayouts/slideLayout25.xml"/><Relationship Id="rId4"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slideLayout" Target="../slideLayouts/slideLayout13.xml"/><Relationship Id="rId5"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5.xml"/><Relationship Id="rId3"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slideLayout" Target="../slideLayouts/slideLayout13.xml"/><Relationship Id="rId4" Type="http://schemas.openxmlformats.org/officeDocument/2006/relationships/notesSlide" Target="../notesSlides/notesSlide3.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
</Relationships>
</file>

<file path=ppt/slides/_rels/slide31.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
</Relationships>
</file>

<file path=ppt/slides/_rels/slide34.xml.rels><?xml version="1.0" encoding="UTF-8"?>
<Relationships xmlns="http://schemas.openxmlformats.org/package/2006/relationships"><Relationship Id="rId1" Type="http://schemas.openxmlformats.org/officeDocument/2006/relationships/hyperlink" Target="https://cran.r-project.org/web/packages/ggplot2/index.html" TargetMode="External"/><Relationship Id="rId2" Type="http://schemas.openxmlformats.org/officeDocument/2006/relationships/slideLayout" Target="../slideLayouts/slideLayout25.xml"/><Relationship Id="rId3" Type="http://schemas.openxmlformats.org/officeDocument/2006/relationships/notesSlide" Target="../notesSlides/notesSlide34.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
</Relationships>
</file>

<file path=ppt/slides/_rels/slide37.xml.rels><?xml version="1.0" encoding="UTF-8"?>
<Relationships xmlns="http://schemas.openxmlformats.org/package/2006/relationships"><Relationship Id="rId1" Type="http://schemas.openxmlformats.org/officeDocument/2006/relationships/hyperlink" Target="https://www.rdocumentation.org/packages/ggplot2/versions/2.2.1" TargetMode="External"/><Relationship Id="rId2" Type="http://schemas.openxmlformats.org/officeDocument/2006/relationships/slideLayout" Target="../slideLayouts/slideLayout25.xml"/><Relationship Id="rId3" Type="http://schemas.openxmlformats.org/officeDocument/2006/relationships/notesSlide" Target="../notesSlides/notesSlide37.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
</Relationships>
</file>

<file path=ppt/slides/_rels/slide40.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25.xml"/><Relationship Id="rId3" Type="http://schemas.openxmlformats.org/officeDocument/2006/relationships/notesSlide" Target="../notesSlides/notesSlide40.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2.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4.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5.xml"/>
</Relationships>
</file>

<file path=ppt/slides/_rels/slide4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6.xml"/>
</Relationships>
</file>

<file path=ppt/slides/_rels/slide47.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7.xml"/>
</Relationships>
</file>

<file path=ppt/slides/_rels/slide4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
</Relationships>
</file>

<file path=ppt/slides/_rels/slide49.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9.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
</Relationships>
</file>

<file path=ppt/slides/_rels/slide50.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0.xml"/>
</Relationships>
</file>

<file path=ppt/slides/_rels/slide51.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1.xml"/>
</Relationships>
</file>

<file path=ppt/slides/_rels/slide5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2.xml"/>
</Relationships>
</file>

<file path=ppt/slides/_rels/slide5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5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4.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hyperlink" Target="http://www.r-project.org/" TargetMode="External"/><Relationship Id="rId2" Type="http://schemas.openxmlformats.org/officeDocument/2006/relationships/hyperlink" Target="http://www.r-project.org/" TargetMode="External"/><Relationship Id="rId3" Type="http://schemas.openxmlformats.org/officeDocument/2006/relationships/hyperlink" Target="http://www.r-project.org/" TargetMode="External"/><Relationship Id="rId4" Type="http://schemas.openxmlformats.org/officeDocument/2006/relationships/slideLayout" Target="../slideLayouts/slideLayout25.xml"/><Relationship Id="rId5"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hyperlink" Target="https://cran.r-project.org/" TargetMode="External"/><Relationship Id="rId2" Type="http://schemas.openxmlformats.org/officeDocument/2006/relationships/hyperlink" Target="https://cran.r-project.org/" TargetMode="External"/><Relationship Id="rId3" Type="http://schemas.openxmlformats.org/officeDocument/2006/relationships/slideLayout" Target="../slideLayouts/slideLayout25.xml"/><Relationship Id="rId4"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5.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20" name="CustomShape 1"/>
          <p:cNvSpPr/>
          <p:nvPr/>
        </p:nvSpPr>
        <p:spPr>
          <a:xfrm>
            <a:off x="279000" y="697320"/>
            <a:ext cx="11483280" cy="3935520"/>
          </a:xfrm>
          <a:prstGeom prst="rect">
            <a:avLst/>
          </a:prstGeom>
          <a:noFill/>
          <a:ln>
            <a:noFill/>
          </a:ln>
        </p:spPr>
        <p:style>
          <a:lnRef idx="0"/>
          <a:fillRef idx="0"/>
          <a:effectRef idx="0"/>
          <a:fontRef idx="minor"/>
        </p:style>
        <p:txBody>
          <a:bodyPr lIns="90000" rIns="90000" tIns="45000" bIns="45000" anchor="b">
            <a:normAutofit/>
          </a:bodyPr>
          <a:p>
            <a:pPr>
              <a:lnSpc>
                <a:spcPct val="90000"/>
              </a:lnSpc>
            </a:pPr>
            <a:r>
              <a:rPr b="1" lang="en-US" sz="6700" spc="-1" strike="noStrike">
                <a:solidFill>
                  <a:srgbClr val="ffffff"/>
                </a:solidFill>
                <a:latin typeface="Arial"/>
                <a:ea typeface="Arial"/>
              </a:rPr>
              <a:t>R</a:t>
            </a:r>
            <a:r>
              <a:rPr b="0" lang="en-US" sz="6700" spc="-1" strike="noStrike">
                <a:solidFill>
                  <a:srgbClr val="ffffff"/>
                </a:solidFill>
                <a:latin typeface="Arial"/>
                <a:ea typeface="Arial"/>
              </a:rPr>
              <a:t> Data Clinic</a:t>
            </a:r>
            <a:br/>
            <a:br/>
            <a:br/>
            <a:br/>
            <a:endParaRPr b="0" lang="en-US" sz="6700" spc="-1" strike="noStrike">
              <a:latin typeface="Arial"/>
            </a:endParaRPr>
          </a:p>
        </p:txBody>
      </p:sp>
      <p:sp>
        <p:nvSpPr>
          <p:cNvPr id="121" name="CustomShape 2"/>
          <p:cNvSpPr/>
          <p:nvPr/>
        </p:nvSpPr>
        <p:spPr>
          <a:xfrm>
            <a:off x="5378400" y="5212080"/>
            <a:ext cx="9142920" cy="1654560"/>
          </a:xfrm>
          <a:prstGeom prst="rect">
            <a:avLst/>
          </a:prstGeom>
          <a:noFill/>
          <a:ln>
            <a:noFill/>
          </a:ln>
        </p:spPr>
        <p:style>
          <a:lnRef idx="0"/>
          <a:fillRef idx="0"/>
          <a:effectRef idx="0"/>
          <a:fontRef idx="minor"/>
        </p:style>
        <p:txBody>
          <a:bodyPr lIns="90000" rIns="90000" tIns="45000" bIns="45000"/>
          <a:p>
            <a:pPr algn="ctr">
              <a:lnSpc>
                <a:spcPct val="90000"/>
              </a:lnSpc>
              <a:spcBef>
                <a:spcPts val="1001"/>
              </a:spcBef>
            </a:pPr>
            <a:r>
              <a:rPr b="0" lang="en-US" sz="2400" spc="-1" strike="noStrike">
                <a:solidFill>
                  <a:srgbClr val="ffffff"/>
                </a:solidFill>
                <a:latin typeface="Arial"/>
                <a:ea typeface="Arial"/>
              </a:rPr>
              <a:t>Robbie Richards &amp; Kate Sabey</a:t>
            </a:r>
            <a:endParaRPr b="0" lang="en-US" sz="2400" spc="-1" strike="noStrike">
              <a:latin typeface="Arial"/>
            </a:endParaRPr>
          </a:p>
        </p:txBody>
      </p:sp>
      <p:sp>
        <p:nvSpPr>
          <p:cNvPr id="122" name="CustomShape 3"/>
          <p:cNvSpPr/>
          <p:nvPr/>
        </p:nvSpPr>
        <p:spPr>
          <a:xfrm>
            <a:off x="9021960" y="5660640"/>
            <a:ext cx="2126880" cy="33300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600" spc="-1" strike="noStrike">
                <a:solidFill>
                  <a:srgbClr val="ffffff"/>
                </a:solidFill>
                <a:latin typeface="Al Bayan Plain"/>
                <a:ea typeface="Al Bayan Plain"/>
              </a:rPr>
              <a:t>  </a:t>
            </a:r>
            <a:r>
              <a:rPr b="0" lang="en-US" sz="1600" spc="-1" strike="noStrike">
                <a:solidFill>
                  <a:srgbClr val="ffffff"/>
                </a:solidFill>
                <a:latin typeface="Al Bayan Plain"/>
                <a:ea typeface="Al Bayan Plain"/>
              </a:rPr>
              <a:t>November 7,</a:t>
            </a:r>
            <a:r>
              <a:rPr b="0" lang="en-US" sz="1600" spc="-1" strike="noStrike">
                <a:solidFill>
                  <a:srgbClr val="ffffff"/>
                </a:solidFill>
                <a:latin typeface="Arial"/>
                <a:ea typeface="Arial"/>
              </a:rPr>
              <a:t> 2020</a:t>
            </a:r>
            <a:endParaRPr b="0" lang="en-US" sz="16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43" name="CustomShape 1"/>
          <p:cNvSpPr/>
          <p:nvPr/>
        </p:nvSpPr>
        <p:spPr>
          <a:xfrm>
            <a:off x="234720" y="632520"/>
            <a:ext cx="3269880" cy="1130400"/>
          </a:xfrm>
          <a:prstGeom prst="rect">
            <a:avLst/>
          </a:prstGeom>
          <a:noFill/>
          <a:ln>
            <a:noFill/>
          </a:ln>
        </p:spPr>
        <p:style>
          <a:lnRef idx="0"/>
          <a:fillRef idx="0"/>
          <a:effectRef idx="0"/>
          <a:fontRef idx="minor"/>
        </p:style>
        <p:txBody>
          <a:bodyPr lIns="90000" rIns="90000" tIns="45000" bIns="45000" anchor="b"/>
          <a:p>
            <a:pPr algn="ctr">
              <a:lnSpc>
                <a:spcPct val="90000"/>
              </a:lnSpc>
            </a:pPr>
            <a:r>
              <a:rPr b="0" lang="en-US" sz="6000" spc="-1" strike="noStrike">
                <a:solidFill>
                  <a:srgbClr val="ffffff"/>
                </a:solidFill>
                <a:latin typeface="Arial"/>
                <a:ea typeface="Arial"/>
              </a:rPr>
              <a:t>Why </a:t>
            </a:r>
            <a:r>
              <a:rPr b="1" lang="en-US" sz="6000" spc="-1" strike="noStrike">
                <a:solidFill>
                  <a:srgbClr val="ffffff"/>
                </a:solidFill>
                <a:latin typeface="Arial"/>
                <a:ea typeface="Arial"/>
              </a:rPr>
              <a:t>R</a:t>
            </a:r>
            <a:r>
              <a:rPr b="0" lang="en-US" sz="6000" spc="-1" strike="noStrike">
                <a:solidFill>
                  <a:srgbClr val="ffffff"/>
                </a:solidFill>
                <a:latin typeface="Arial"/>
                <a:ea typeface="Arial"/>
              </a:rPr>
              <a:t>?</a:t>
            </a:r>
            <a:endParaRPr b="0" lang="en-US" sz="6000" spc="-1" strike="noStrike">
              <a:latin typeface="Arial"/>
            </a:endParaRPr>
          </a:p>
        </p:txBody>
      </p:sp>
    </p:spTree>
  </p:cSld>
  <p:transition spd="med">
    <p:pull dir="r"/>
  </p:transition>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4" name="CustomShape 1"/>
          <p:cNvSpPr/>
          <p:nvPr/>
        </p:nvSpPr>
        <p:spPr>
          <a:xfrm>
            <a:off x="0" y="2833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It’s free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r>
              <a:rPr b="0" lang="en-US" sz="2800" spc="-1" strike="noStrike">
                <a:solidFill>
                  <a:srgbClr val="767171"/>
                </a:solidFill>
                <a:latin typeface="Al Bayan Plain"/>
                <a:ea typeface="Al Bayan Plain"/>
              </a:rPr>
              <a:t>                                 </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ransition spd="med">
    <p:pull dir="r"/>
  </p:transition>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5" name="CustomShape 1"/>
          <p:cNvSpPr/>
          <p:nvPr/>
        </p:nvSpPr>
        <p:spPr>
          <a:xfrm>
            <a:off x="0" y="2455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It’s free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Popularity</a:t>
            </a:r>
            <a:endParaRPr b="0" lang="en-US" sz="2800" spc="-1" strike="noStrike">
              <a:latin typeface="Arial"/>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6" name="CustomShape 1"/>
          <p:cNvSpPr/>
          <p:nvPr/>
        </p:nvSpPr>
        <p:spPr>
          <a:xfrm>
            <a:off x="0" y="245520"/>
            <a:ext cx="1219104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It’s free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Popularity</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Awesome power:  can handle complex and large data </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can easily program complex simulations     </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can be used on High Performance Computer Clusters     </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supports multicore task distribution</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7" name="CustomShape 1"/>
          <p:cNvSpPr/>
          <p:nvPr/>
        </p:nvSpPr>
        <p:spPr>
          <a:xfrm>
            <a:off x="0" y="245520"/>
            <a:ext cx="1219104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It’s free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Popularity</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Awesome power:  can handle complex and large data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can easily program complex simulations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can be used on High Performance Computer Clusters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supports multicore task distribution</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Flexibility</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8" name="CustomShape 1"/>
          <p:cNvSpPr/>
          <p:nvPr/>
        </p:nvSpPr>
        <p:spPr>
          <a:xfrm>
            <a:off x="0" y="245520"/>
            <a:ext cx="1219104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It’s free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Popularity</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Awesome power:  can handle complex and large data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can easily program complex simulations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can be used on High Performance Computer Clusters     </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supports multicore task distribution</a:t>
            </a: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Flexibility</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Great support: Packages; vignettes; tutorials; free books; google</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u="sng">
                <a:solidFill>
                  <a:srgbClr val="0563c1"/>
                </a:solidFill>
                <a:uFillTx/>
                <a:latin typeface="Arial"/>
                <a:ea typeface="Arial"/>
                <a:hlinkClick r:id="rId1"/>
              </a:rPr>
              <a:t>StackOverflow</a:t>
            </a:r>
            <a:r>
              <a:rPr b="0" lang="en-US" sz="2800" spc="-1" strike="noStrike">
                <a:solidFill>
                  <a:srgbClr val="767171"/>
                </a:solidFill>
                <a:latin typeface="Arial"/>
                <a:ea typeface="Arial"/>
              </a:rPr>
              <a:t>; </a:t>
            </a:r>
            <a:r>
              <a:rPr b="0" lang="en-US" sz="2800" spc="-1" strike="noStrike" u="sng">
                <a:solidFill>
                  <a:srgbClr val="0563c1"/>
                </a:solidFill>
                <a:uFillTx/>
                <a:latin typeface="Arial"/>
                <a:ea typeface="Arial"/>
                <a:hlinkClick r:id="rId2"/>
              </a:rPr>
              <a:t>Rbloggers </a:t>
            </a:r>
            <a:r>
              <a:rPr b="0" lang="en-US" sz="2800" spc="-1" strike="noStrike">
                <a:solidFill>
                  <a:srgbClr val="767171"/>
                </a:solidFill>
                <a:latin typeface="Arial"/>
                <a:ea typeface="Arial"/>
              </a:rPr>
              <a:t>        </a:t>
            </a:r>
            <a:r>
              <a:rPr b="0" lang="en-US" sz="2000" spc="-1" strike="noStrike">
                <a:solidFill>
                  <a:srgbClr val="767171"/>
                </a:solidFill>
                <a:latin typeface="Arial"/>
                <a:ea typeface="Arial"/>
              </a:rPr>
              <a:t>my two personal favorites!</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endParaRPr b="0" lang="en-US" sz="2000" spc="-1" strike="noStrike">
              <a:latin typeface="Arial"/>
            </a:endParaRPr>
          </a:p>
        </p:txBody>
      </p:sp>
      <p:sp>
        <p:nvSpPr>
          <p:cNvPr id="149" name="CustomShape 2"/>
          <p:cNvSpPr/>
          <p:nvPr/>
        </p:nvSpPr>
        <p:spPr>
          <a:xfrm>
            <a:off x="8124120" y="6065280"/>
            <a:ext cx="332640" cy="181800"/>
          </a:xfrm>
          <a:prstGeom prst="chevron">
            <a:avLst>
              <a:gd name="adj" fmla="val 50000"/>
            </a:avLst>
          </a:prstGeom>
          <a:solidFill>
            <a:srgbClr val="ff0000"/>
          </a:solidFill>
          <a:ln>
            <a:solidFill>
              <a:srgbClr val="ff0000"/>
            </a:solidFill>
            <a:round/>
          </a:ln>
        </p:spPr>
        <p:style>
          <a:lnRef idx="2">
            <a:schemeClr val="accent1">
              <a:shade val="50000"/>
            </a:schemeClr>
          </a:lnRef>
          <a:fillRef idx="1">
            <a:schemeClr val="accent1"/>
          </a:fillRef>
          <a:effectRef idx="0">
            <a:schemeClr val="accent1"/>
          </a:effectRef>
          <a:fontRef idx="minor"/>
        </p:style>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50" name="CustomShape 1"/>
          <p:cNvSpPr/>
          <p:nvPr/>
        </p:nvSpPr>
        <p:spPr>
          <a:xfrm>
            <a:off x="654480" y="637560"/>
            <a:ext cx="3211200" cy="970920"/>
          </a:xfrm>
          <a:prstGeom prst="rect">
            <a:avLst/>
          </a:prstGeom>
          <a:noFill/>
          <a:ln>
            <a:noFill/>
          </a:ln>
        </p:spPr>
        <p:style>
          <a:lnRef idx="0"/>
          <a:fillRef idx="0"/>
          <a:effectRef idx="0"/>
          <a:fontRef idx="minor"/>
        </p:style>
        <p:txBody>
          <a:bodyPr lIns="90000" rIns="90000" tIns="45000" bIns="45000" anchor="b"/>
          <a:p>
            <a:pPr algn="ctr">
              <a:lnSpc>
                <a:spcPct val="90000"/>
              </a:lnSpc>
            </a:pPr>
            <a:r>
              <a:rPr b="1" lang="en-US" sz="6000" spc="-1" strike="noStrike">
                <a:solidFill>
                  <a:srgbClr val="ffffff"/>
                </a:solidFill>
                <a:latin typeface="Arial"/>
                <a:ea typeface="Arial"/>
              </a:rPr>
              <a:t>R</a:t>
            </a:r>
            <a:r>
              <a:rPr b="0" lang="en-US" sz="6000" spc="-1" strike="noStrike">
                <a:solidFill>
                  <a:srgbClr val="ffffff"/>
                </a:solidFill>
                <a:latin typeface="Arial"/>
                <a:ea typeface="Arial"/>
              </a:rPr>
              <a:t> Studio</a:t>
            </a:r>
            <a:endParaRPr b="0" lang="en-US" sz="6000" spc="-1" strike="noStrike">
              <a:latin typeface="Arial"/>
            </a:endParaRPr>
          </a:p>
        </p:txBody>
      </p:sp>
    </p:spTree>
  </p:cSld>
  <p:transition spd="med">
    <p:pull dir="r"/>
  </p:transition>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CustomShape 1"/>
          <p:cNvSpPr/>
          <p:nvPr/>
        </p:nvSpPr>
        <p:spPr>
          <a:xfrm>
            <a:off x="0" y="2455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Using R is easier with RStudio</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ransition spd="med">
    <p:pull dir="r"/>
  </p:transition>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0" y="2455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Using R is easier with RStudio</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Cross platform application</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CustomShape 1"/>
          <p:cNvSpPr/>
          <p:nvPr/>
        </p:nvSpPr>
        <p:spPr>
          <a:xfrm>
            <a:off x="0" y="245520"/>
            <a:ext cx="1219104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Using R is easier with RStudio</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d0cece"/>
                </a:solidFill>
                <a:latin typeface="Arial"/>
                <a:ea typeface="Arial"/>
              </a:rPr>
              <a:t>Cross platform application</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Download it here: </a:t>
            </a:r>
            <a:r>
              <a:rPr b="0" lang="en-US" sz="2800" spc="-1" strike="noStrike" u="sng">
                <a:solidFill>
                  <a:srgbClr val="0563c1"/>
                </a:solidFill>
                <a:uFillTx/>
                <a:latin typeface="Arial"/>
                <a:ea typeface="Arial"/>
                <a:hlinkClick r:id="rId1"/>
              </a:rPr>
              <a:t>https://www.rstudio.com/products/rstudio/download</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pic>
        <p:nvPicPr>
          <p:cNvPr id="154" name="Picture 1" descr=""/>
          <p:cNvPicPr/>
          <p:nvPr/>
        </p:nvPicPr>
        <p:blipFill>
          <a:blip r:embed="rId2"/>
          <a:stretch/>
        </p:blipFill>
        <p:spPr>
          <a:xfrm>
            <a:off x="3886200" y="2716920"/>
            <a:ext cx="4964760" cy="4140000"/>
          </a:xfrm>
          <a:prstGeom prst="rect">
            <a:avLst/>
          </a:prstGeom>
          <a:ln>
            <a:noFill/>
          </a:ln>
        </p:spPr>
      </p:pic>
      <p:sp>
        <p:nvSpPr>
          <p:cNvPr id="155" name="CustomShape 2"/>
          <p:cNvSpPr/>
          <p:nvPr/>
        </p:nvSpPr>
        <p:spPr>
          <a:xfrm>
            <a:off x="687960" y="3337920"/>
            <a:ext cx="2117520" cy="3639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ff0000"/>
                </a:solidFill>
                <a:latin typeface="Arial"/>
                <a:ea typeface="Arial"/>
              </a:rPr>
              <a:t>Lets open RStudio!</a:t>
            </a:r>
            <a:endParaRPr b="0" lang="en-US" sz="1800" spc="-1" strike="noStrike">
              <a:latin typeface="Arial"/>
            </a:endParaRPr>
          </a:p>
        </p:txBody>
      </p:sp>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3" name="" descr=""/>
          <p:cNvPicPr/>
          <p:nvPr/>
        </p:nvPicPr>
        <p:blipFill>
          <a:blip r:embed="rId1"/>
          <a:stretch/>
        </p:blipFill>
        <p:spPr>
          <a:xfrm>
            <a:off x="893880" y="1351080"/>
            <a:ext cx="2763000" cy="2763000"/>
          </a:xfrm>
          <a:prstGeom prst="rect">
            <a:avLst/>
          </a:prstGeom>
          <a:ln>
            <a:noFill/>
          </a:ln>
        </p:spPr>
      </p:pic>
      <p:sp>
        <p:nvSpPr>
          <p:cNvPr id="124" name="CustomShape 1"/>
          <p:cNvSpPr/>
          <p:nvPr/>
        </p:nvSpPr>
        <p:spPr>
          <a:xfrm>
            <a:off x="548640" y="257760"/>
            <a:ext cx="5211360" cy="1104840"/>
          </a:xfrm>
          <a:prstGeom prst="rect">
            <a:avLst/>
          </a:prstGeom>
          <a:noFill/>
          <a:ln>
            <a:noFill/>
          </a:ln>
        </p:spPr>
        <p:style>
          <a:lnRef idx="0"/>
          <a:fillRef idx="0"/>
          <a:effectRef idx="0"/>
          <a:fontRef idx="minor"/>
        </p:style>
        <p:txBody>
          <a:bodyPr lIns="90000" rIns="90000" tIns="45000" bIns="45000"/>
          <a:p>
            <a:pPr>
              <a:lnSpc>
                <a:spcPct val="100000"/>
              </a:lnSpc>
            </a:pPr>
            <a:r>
              <a:rPr b="0" lang="en-US" sz="2800" spc="-1" strike="noStrike">
                <a:solidFill>
                  <a:srgbClr val="000000"/>
                </a:solidFill>
                <a:latin typeface="Arial"/>
                <a:ea typeface="DejaVu Sans"/>
              </a:rPr>
              <a:t>Brought to you by: </a:t>
            </a:r>
            <a:endParaRPr b="0" lang="en-US" sz="2800" spc="-1" strike="noStrike">
              <a:latin typeface="Arial"/>
            </a:endParaRPr>
          </a:p>
        </p:txBody>
      </p:sp>
      <p:pic>
        <p:nvPicPr>
          <p:cNvPr id="125" name="" descr=""/>
          <p:cNvPicPr/>
          <p:nvPr/>
        </p:nvPicPr>
        <p:blipFill>
          <a:blip r:embed="rId2"/>
          <a:stretch/>
        </p:blipFill>
        <p:spPr>
          <a:xfrm>
            <a:off x="4572000" y="914400"/>
            <a:ext cx="3291120" cy="3291120"/>
          </a:xfrm>
          <a:prstGeom prst="rect">
            <a:avLst/>
          </a:prstGeom>
          <a:ln>
            <a:noFill/>
          </a:ln>
        </p:spPr>
      </p:pic>
      <p:pic>
        <p:nvPicPr>
          <p:cNvPr id="126" name="" descr=""/>
          <p:cNvPicPr/>
          <p:nvPr/>
        </p:nvPicPr>
        <p:blipFill>
          <a:blip r:embed="rId3"/>
          <a:stretch/>
        </p:blipFill>
        <p:spPr>
          <a:xfrm>
            <a:off x="8503920" y="731520"/>
            <a:ext cx="3497400" cy="3497400"/>
          </a:xfrm>
          <a:prstGeom prst="rect">
            <a:avLst/>
          </a:prstGeom>
          <a:ln>
            <a:noFill/>
          </a:ln>
        </p:spPr>
      </p:pic>
      <p:sp>
        <p:nvSpPr>
          <p:cNvPr id="127" name="CustomShape 2"/>
          <p:cNvSpPr/>
          <p:nvPr/>
        </p:nvSpPr>
        <p:spPr>
          <a:xfrm>
            <a:off x="822960" y="4242240"/>
            <a:ext cx="2925360" cy="19094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400" spc="-1" strike="noStrike">
                <a:solidFill>
                  <a:srgbClr val="000000"/>
                </a:solidFill>
                <a:latin typeface="Arial"/>
                <a:ea typeface="DejaVu Sans"/>
              </a:rPr>
              <a:t>Dr. Ana Bento</a:t>
            </a:r>
            <a:endParaRPr b="0" lang="en-US" sz="2400" spc="-1" strike="noStrike">
              <a:latin typeface="Arial"/>
            </a:endParaRPr>
          </a:p>
          <a:p>
            <a:pPr algn="ctr">
              <a:lnSpc>
                <a:spcPct val="100000"/>
              </a:lnSpc>
            </a:pPr>
            <a:r>
              <a:rPr b="0" lang="en-US" sz="2400" spc="-1" strike="noStrike">
                <a:solidFill>
                  <a:srgbClr val="000000"/>
                </a:solidFill>
                <a:latin typeface="Arial"/>
                <a:ea typeface="DejaVu Sans"/>
              </a:rPr>
              <a:t>Assistant Professor</a:t>
            </a:r>
            <a:endParaRPr b="0" lang="en-US" sz="2400" spc="-1" strike="noStrike">
              <a:latin typeface="Arial"/>
            </a:endParaRPr>
          </a:p>
          <a:p>
            <a:pPr algn="ctr">
              <a:lnSpc>
                <a:spcPct val="100000"/>
              </a:lnSpc>
            </a:pPr>
            <a:r>
              <a:rPr b="0" lang="en-US" sz="2400" spc="-1" strike="noStrike">
                <a:solidFill>
                  <a:srgbClr val="000000"/>
                </a:solidFill>
                <a:latin typeface="Arial"/>
                <a:ea typeface="DejaVu Sans"/>
              </a:rPr>
              <a:t>Indiana University</a:t>
            </a:r>
            <a:endParaRPr b="0" lang="en-US" sz="2400" spc="-1" strike="noStrike">
              <a:latin typeface="Arial"/>
            </a:endParaRPr>
          </a:p>
          <a:p>
            <a:pPr>
              <a:lnSpc>
                <a:spcPct val="100000"/>
              </a:lnSpc>
            </a:pPr>
            <a:endParaRPr b="0" lang="en-US" sz="2400" spc="-1" strike="noStrike">
              <a:latin typeface="Arial"/>
            </a:endParaRPr>
          </a:p>
        </p:txBody>
      </p:sp>
      <p:sp>
        <p:nvSpPr>
          <p:cNvPr id="128" name="CustomShape 3"/>
          <p:cNvSpPr/>
          <p:nvPr/>
        </p:nvSpPr>
        <p:spPr>
          <a:xfrm>
            <a:off x="4846320" y="4216320"/>
            <a:ext cx="2925360" cy="19094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400" spc="-1" strike="noStrike">
                <a:solidFill>
                  <a:srgbClr val="000000"/>
                </a:solidFill>
                <a:latin typeface="Arial"/>
                <a:ea typeface="DejaVu Sans"/>
              </a:rPr>
              <a:t>Dr. Mauricio Seguel</a:t>
            </a:r>
            <a:endParaRPr b="0" lang="en-US" sz="2400" spc="-1" strike="noStrike">
              <a:latin typeface="Arial"/>
            </a:endParaRPr>
          </a:p>
          <a:p>
            <a:pPr algn="ctr">
              <a:lnSpc>
                <a:spcPct val="100000"/>
              </a:lnSpc>
            </a:pPr>
            <a:r>
              <a:rPr b="0" lang="en-US" sz="2400" spc="-1" strike="noStrike">
                <a:solidFill>
                  <a:srgbClr val="000000"/>
                </a:solidFill>
                <a:latin typeface="Arial"/>
                <a:ea typeface="DejaVu Sans"/>
              </a:rPr>
              <a:t>Assistant Professor</a:t>
            </a:r>
            <a:endParaRPr b="0" lang="en-US" sz="2400" spc="-1" strike="noStrike">
              <a:latin typeface="Arial"/>
            </a:endParaRPr>
          </a:p>
          <a:p>
            <a:pPr algn="ctr">
              <a:lnSpc>
                <a:spcPct val="100000"/>
              </a:lnSpc>
            </a:pPr>
            <a:r>
              <a:rPr b="0" lang="en-US" sz="2400" spc="-1" strike="noStrike">
                <a:solidFill>
                  <a:srgbClr val="000000"/>
                </a:solidFill>
                <a:latin typeface="Arial"/>
                <a:ea typeface="DejaVu Sans"/>
              </a:rPr>
              <a:t>University of Guelph</a:t>
            </a:r>
            <a:endParaRPr b="0" lang="en-US" sz="2400" spc="-1" strike="noStrike">
              <a:latin typeface="Arial"/>
            </a:endParaRPr>
          </a:p>
          <a:p>
            <a:pPr>
              <a:lnSpc>
                <a:spcPct val="100000"/>
              </a:lnSpc>
            </a:pPr>
            <a:endParaRPr b="0" lang="en-US" sz="2400" spc="-1" strike="noStrike">
              <a:latin typeface="Arial"/>
            </a:endParaRPr>
          </a:p>
        </p:txBody>
      </p:sp>
      <p:sp>
        <p:nvSpPr>
          <p:cNvPr id="129" name="CustomShape 4"/>
          <p:cNvSpPr/>
          <p:nvPr/>
        </p:nvSpPr>
        <p:spPr>
          <a:xfrm>
            <a:off x="8806320" y="4216320"/>
            <a:ext cx="3080160" cy="23468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400" spc="-1" strike="noStrike">
                <a:solidFill>
                  <a:srgbClr val="000000"/>
                </a:solidFill>
                <a:latin typeface="Arial"/>
                <a:ea typeface="DejaVu Sans"/>
              </a:rPr>
              <a:t>RajReni Kaul</a:t>
            </a:r>
            <a:endParaRPr b="0" lang="en-US" sz="2400" spc="-1" strike="noStrike">
              <a:latin typeface="Arial"/>
            </a:endParaRPr>
          </a:p>
          <a:p>
            <a:pPr algn="ctr">
              <a:lnSpc>
                <a:spcPct val="100000"/>
              </a:lnSpc>
            </a:pPr>
            <a:r>
              <a:rPr b="0" lang="en-US" sz="2400" spc="-1" strike="noStrike">
                <a:solidFill>
                  <a:srgbClr val="000000"/>
                </a:solidFill>
                <a:latin typeface="Arial"/>
                <a:ea typeface="DejaVu Sans"/>
              </a:rPr>
              <a:t>PhD Candidate</a:t>
            </a:r>
            <a:endParaRPr b="0" lang="en-US" sz="2400" spc="-1" strike="noStrike">
              <a:latin typeface="Arial"/>
            </a:endParaRPr>
          </a:p>
          <a:p>
            <a:pPr algn="ctr">
              <a:lnSpc>
                <a:spcPct val="100000"/>
              </a:lnSpc>
            </a:pPr>
            <a:r>
              <a:rPr b="0" lang="en-US" sz="2400" spc="-1" strike="noStrike">
                <a:solidFill>
                  <a:srgbClr val="000000"/>
                </a:solidFill>
                <a:latin typeface="Arial"/>
                <a:ea typeface="DejaVu Sans"/>
              </a:rPr>
              <a:t>University of Georgia</a:t>
            </a:r>
            <a:endParaRPr b="0" lang="en-US" sz="2400" spc="-1" strike="noStrike">
              <a:latin typeface="Arial"/>
            </a:endParaRPr>
          </a:p>
          <a:p>
            <a:pPr>
              <a:lnSpc>
                <a:spcPct val="100000"/>
              </a:lnSpc>
            </a:pPr>
            <a:endParaRPr b="0" lang="en-US" sz="24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6" name="Picture 1" descr=""/>
          <p:cNvPicPr/>
          <p:nvPr/>
        </p:nvPicPr>
        <p:blipFill>
          <a:blip r:embed="rId1"/>
          <a:stretch/>
        </p:blipFill>
        <p:spPr>
          <a:xfrm>
            <a:off x="317520" y="469080"/>
            <a:ext cx="4964760" cy="4140000"/>
          </a:xfrm>
          <a:prstGeom prst="rect">
            <a:avLst/>
          </a:prstGeom>
          <a:ln>
            <a:noFill/>
          </a:ln>
        </p:spPr>
      </p:pic>
      <p:sp>
        <p:nvSpPr>
          <p:cNvPr id="157" name="CustomShape 1"/>
          <p:cNvSpPr/>
          <p:nvPr/>
        </p:nvSpPr>
        <p:spPr>
          <a:xfrm>
            <a:off x="5288400" y="650520"/>
            <a:ext cx="6709320" cy="91260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767171"/>
                </a:solidFill>
                <a:latin typeface="Arial"/>
                <a:ea typeface="Arial"/>
              </a:rPr>
              <a:t>When we first start we have 3 panes: The console (the brain)</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The environment &amp; history</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Files, plots packages help</a:t>
            </a:r>
            <a:endParaRPr b="0" lang="en-US" sz="1800" spc="-1" strike="noStrike">
              <a:latin typeface="Arial"/>
            </a:endParaRPr>
          </a:p>
        </p:txBody>
      </p:sp>
      <p:sp>
        <p:nvSpPr>
          <p:cNvPr id="158" name="CustomShape 2"/>
          <p:cNvSpPr/>
          <p:nvPr/>
        </p:nvSpPr>
        <p:spPr>
          <a:xfrm>
            <a:off x="2159280" y="5372280"/>
            <a:ext cx="1422360" cy="3639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767171"/>
                </a:solidFill>
                <a:latin typeface="Arial"/>
                <a:ea typeface="Arial"/>
              </a:rPr>
              <a:t>The console</a:t>
            </a:r>
            <a:endParaRPr b="0" lang="en-US" sz="1800" spc="-1" strike="noStrike">
              <a:latin typeface="Arial"/>
            </a:endParaRPr>
          </a:p>
        </p:txBody>
      </p:sp>
      <p:sp>
        <p:nvSpPr>
          <p:cNvPr id="159" name="CustomShape 3"/>
          <p:cNvSpPr/>
          <p:nvPr/>
        </p:nvSpPr>
        <p:spPr>
          <a:xfrm flipH="1" flipV="1">
            <a:off x="2148840" y="4415040"/>
            <a:ext cx="551160" cy="955440"/>
          </a:xfrm>
          <a:custGeom>
            <a:avLst/>
            <a:gdLst/>
            <a:ahLst/>
            <a:rect l="l" t="t" r="r" b="b"/>
            <a:pathLst>
              <a:path w="21600" h="21600">
                <a:moveTo>
                  <a:pt x="0" y="0"/>
                </a:moveTo>
                <a:lnTo>
                  <a:pt x="21600" y="21600"/>
                </a:lnTo>
              </a:path>
            </a:pathLst>
          </a:custGeom>
          <a:noFill/>
          <a:ln w="2844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60" name="CustomShape 4"/>
          <p:cNvSpPr/>
          <p:nvPr/>
        </p:nvSpPr>
        <p:spPr>
          <a:xfrm flipH="1" flipV="1">
            <a:off x="5006520" y="1068480"/>
            <a:ext cx="797040" cy="783000"/>
          </a:xfrm>
          <a:custGeom>
            <a:avLst/>
            <a:gdLst/>
            <a:ahLst/>
            <a:rect l="l" t="t" r="r" b="b"/>
            <a:pathLst>
              <a:path w="21600" h="21600">
                <a:moveTo>
                  <a:pt x="0" y="0"/>
                </a:moveTo>
                <a:lnTo>
                  <a:pt x="21600" y="21600"/>
                </a:lnTo>
              </a:path>
            </a:pathLst>
          </a:custGeom>
          <a:noFill/>
          <a:ln w="2844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61" name="CustomShape 5"/>
          <p:cNvSpPr/>
          <p:nvPr/>
        </p:nvSpPr>
        <p:spPr>
          <a:xfrm>
            <a:off x="6067800" y="1963080"/>
            <a:ext cx="3068280" cy="3639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767171"/>
                </a:solidFill>
                <a:latin typeface="Arial"/>
                <a:ea typeface="Arial"/>
              </a:rPr>
              <a:t>The environment and history</a:t>
            </a:r>
            <a:endParaRPr b="0" lang="en-US" sz="1800" spc="-1" strike="noStrike">
              <a:latin typeface="Arial"/>
            </a:endParaRPr>
          </a:p>
        </p:txBody>
      </p:sp>
      <p:sp>
        <p:nvSpPr>
          <p:cNvPr id="162" name="CustomShape 6"/>
          <p:cNvSpPr/>
          <p:nvPr/>
        </p:nvSpPr>
        <p:spPr>
          <a:xfrm flipH="1" flipV="1">
            <a:off x="5006520" y="3435480"/>
            <a:ext cx="797040" cy="783000"/>
          </a:xfrm>
          <a:custGeom>
            <a:avLst/>
            <a:gdLst/>
            <a:ahLst/>
            <a:rect l="l" t="t" r="r" b="b"/>
            <a:pathLst>
              <a:path w="21600" h="21600">
                <a:moveTo>
                  <a:pt x="0" y="0"/>
                </a:moveTo>
                <a:lnTo>
                  <a:pt x="21600" y="21600"/>
                </a:lnTo>
              </a:path>
            </a:pathLst>
          </a:custGeom>
          <a:noFill/>
          <a:ln w="2844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63" name="CustomShape 7"/>
          <p:cNvSpPr/>
          <p:nvPr/>
        </p:nvSpPr>
        <p:spPr>
          <a:xfrm>
            <a:off x="5697360" y="4198680"/>
            <a:ext cx="3387960" cy="63828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767171"/>
                </a:solidFill>
                <a:latin typeface="Arial"/>
                <a:ea typeface="Arial"/>
              </a:rPr>
              <a:t>Files, plots packages help</a:t>
            </a:r>
            <a:endParaRPr b="0" lang="en-US" sz="1800" spc="-1" strike="noStrike">
              <a:latin typeface="Arial"/>
            </a:endParaRPr>
          </a:p>
          <a:p>
            <a:pPr>
              <a:lnSpc>
                <a:spcPct val="100000"/>
              </a:lnSpc>
            </a:pPr>
            <a:endParaRPr b="0" lang="en-US" sz="1800" spc="-1" strike="noStrike">
              <a:latin typeface="Arial"/>
            </a:endParaRPr>
          </a:p>
        </p:txBody>
      </p:sp>
    </p:spTree>
  </p:cSld>
  <p:transition spd="med">
    <p:pull dir="r"/>
  </p:transition>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64" name="CustomShape 1"/>
          <p:cNvSpPr/>
          <p:nvPr/>
        </p:nvSpPr>
        <p:spPr>
          <a:xfrm>
            <a:off x="-475920" y="284760"/>
            <a:ext cx="9155880" cy="1147320"/>
          </a:xfrm>
          <a:prstGeom prst="rect">
            <a:avLst/>
          </a:prstGeom>
          <a:noFill/>
          <a:ln>
            <a:noFill/>
          </a:ln>
        </p:spPr>
        <p:style>
          <a:lnRef idx="0"/>
          <a:fillRef idx="0"/>
          <a:effectRef idx="0"/>
          <a:fontRef idx="minor"/>
        </p:style>
        <p:txBody>
          <a:bodyPr lIns="90000" rIns="90000" tIns="45000" bIns="45000" anchor="b">
            <a:normAutofit/>
          </a:bodyPr>
          <a:p>
            <a:pPr algn="ctr">
              <a:lnSpc>
                <a:spcPct val="90000"/>
              </a:lnSpc>
            </a:pPr>
            <a:r>
              <a:rPr b="0" lang="en-US" sz="6000" spc="-1" strike="noStrike">
                <a:solidFill>
                  <a:srgbClr val="ffffff"/>
                </a:solidFill>
                <a:latin typeface="Arial"/>
                <a:ea typeface="Arial"/>
              </a:rPr>
              <a:t>Creating a new project</a:t>
            </a:r>
            <a:endParaRPr b="0" lang="en-US" sz="6000" spc="-1" strike="noStrike">
              <a:latin typeface="Arial"/>
            </a:endParaRPr>
          </a:p>
        </p:txBody>
      </p:sp>
    </p:spTree>
  </p:cSld>
  <p:transition spd="med">
    <p:pull dir="r"/>
  </p:transition>
  <p:timing>
    <p:tnLst>
      <p:par>
        <p:cTn id="41" dur="indefinite" restart="never" nodeType="tmRoot">
          <p:childTnLst>
            <p:seq>
              <p:cTn id="42" dur="indefinite"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0" y="457200"/>
            <a:ext cx="12191040" cy="639972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File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Project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New directory (a folder that RStudio will create)</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43" dur="indefinite" restart="never" nodeType="tmRoot">
          <p:childTnLst>
            <p:seq>
              <p:cTn id="44" dur="indefinite"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CustomShape 1"/>
          <p:cNvSpPr/>
          <p:nvPr/>
        </p:nvSpPr>
        <p:spPr>
          <a:xfrm>
            <a:off x="0" y="457200"/>
            <a:ext cx="12191040" cy="639972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File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Project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New directory (a folder that RStudio will create)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Empty Project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 Name the directory and place it where you want (subdirectory of)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45" dur="indefinite" restart="never" nodeType="tmRoot">
          <p:childTnLst>
            <p:seq>
              <p:cTn id="46" dur="indefinite" nodeType="mainSeq"/>
              <p:prevCondLst>
                <p:cond delay="0" evt="onPrev">
                  <p:tgtEl>
                    <p:sldTgt/>
                  </p:tgtEl>
                </p:cond>
              </p:prevCondLst>
              <p:nextCondLst>
                <p:cond delay="0" evt="onNext">
                  <p:tgtEl>
                    <p:sldTgt/>
                  </p:tgtEl>
                </p:cond>
              </p:nextCondLst>
            </p:seq>
          </p:childTnLst>
        </p:cTn>
      </p:par>
    </p:tnLst>
  </p:timing>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7" name="CustomShape 1"/>
          <p:cNvSpPr/>
          <p:nvPr/>
        </p:nvSpPr>
        <p:spPr>
          <a:xfrm>
            <a:off x="0" y="457200"/>
            <a:ext cx="12191040" cy="639972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File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Project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New directory (a folder that RStudio will create)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Empty Project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 Name the directory and place it where you want (subdirectory of)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The folder you created will be used to store all data related to your project </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47" dur="indefinite" restart="never" nodeType="tmRoot">
          <p:childTnLst>
            <p:seq>
              <p:cTn id="48" dur="indefinite" nodeType="mainSeq"/>
              <p:prevCondLst>
                <p:cond delay="0" evt="onPrev">
                  <p:tgtEl>
                    <p:sldTgt/>
                  </p:tgtEl>
                </p:cond>
              </p:prevCondLst>
              <p:nextCondLst>
                <p:cond delay="0" evt="onNext">
                  <p:tgtEl>
                    <p:sldTgt/>
                  </p:tgtEl>
                </p:cond>
              </p:nextCondLst>
            </p:seq>
          </p:childTnLst>
        </p:cTn>
      </p:par>
    </p:tnLst>
  </p:timing>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CustomShape 1"/>
          <p:cNvSpPr/>
          <p:nvPr/>
        </p:nvSpPr>
        <p:spPr>
          <a:xfrm>
            <a:off x="0" y="457200"/>
            <a:ext cx="12191040" cy="639972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File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Project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New directory (a folder that RStudio will create)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Empty Project </a:t>
            </a:r>
            <a:r>
              <a:rPr b="0" lang="en-US" sz="2800" spc="-1" strike="noStrike">
                <a:solidFill>
                  <a:srgbClr val="d0cece"/>
                </a:solidFill>
                <a:latin typeface="Wingdings"/>
                <a:ea typeface="Arial"/>
              </a:rPr>
              <a:t></a:t>
            </a:r>
            <a:r>
              <a:rPr b="0" lang="en-US" sz="2800" spc="-1" strike="noStrike">
                <a:solidFill>
                  <a:srgbClr val="d0cece"/>
                </a:solidFill>
                <a:latin typeface="Arial"/>
                <a:ea typeface="Arial"/>
              </a:rPr>
              <a:t> Name the directory and place it where you want (subdirectory of)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The folder you created will be used to store all data related to your project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Including R workspace files, RStudio script files, data files (e.g., csv files), and custom functions</a:t>
            </a:r>
            <a:endParaRPr b="0" lang="en-US" sz="2800" spc="-1" strike="noStrike">
              <a:latin typeface="Arial"/>
            </a:endParaRPr>
          </a:p>
        </p:txBody>
      </p:sp>
    </p:spTree>
  </p:cSld>
  <p:timing>
    <p:tnLst>
      <p:par>
        <p:cTn id="49" dur="indefinite" restart="never" nodeType="tmRoot">
          <p:childTnLst>
            <p:seq>
              <p:cTn id="50" dur="indefinite" nodeType="mainSeq"/>
              <p:prevCondLst>
                <p:cond delay="0" evt="onPrev">
                  <p:tgtEl>
                    <p:sldTgt/>
                  </p:tgtEl>
                </p:cond>
              </p:prevCondLst>
              <p:nextCondLst>
                <p:cond delay="0" evt="onNext">
                  <p:tgtEl>
                    <p:sldTgt/>
                  </p:tgtEl>
                </p:cond>
              </p:nextCondLst>
            </p:seq>
          </p:childTnLst>
        </p:cTn>
      </p:par>
    </p:tnLst>
  </p:timing>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0" y="457200"/>
            <a:ext cx="12191040" cy="639972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File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Project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New directory (a folder that RStudio will create)</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Empty Project </a:t>
            </a:r>
            <a:r>
              <a:rPr b="0" lang="en-US" sz="2800" spc="-1" strike="noStrike">
                <a:solidFill>
                  <a:srgbClr val="767171"/>
                </a:solidFill>
                <a:latin typeface="Wingdings"/>
                <a:ea typeface="Arial"/>
              </a:rPr>
              <a:t></a:t>
            </a:r>
            <a:r>
              <a:rPr b="0" lang="en-US" sz="2800" spc="-1" strike="noStrike">
                <a:solidFill>
                  <a:srgbClr val="767171"/>
                </a:solidFill>
                <a:latin typeface="Arial"/>
                <a:ea typeface="Arial"/>
              </a:rPr>
              <a:t> Name the directory and place it where you want (subdirectory of)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The folder you created will be used to store all data related to your project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Including R workspace files, RStudio script files, data files (e.g., csv files), and custom functions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Each independent project that you undertake in R should be organized in a separate folder that contains everything you need for it</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51" dur="indefinite" restart="never" nodeType="tmRoot">
          <p:childTnLst>
            <p:seq>
              <p:cTn id="52" dur="indefinite" nodeType="mainSeq"/>
              <p:prevCondLst>
                <p:cond delay="0" evt="onPrev">
                  <p:tgtEl>
                    <p:sldTgt/>
                  </p:tgtEl>
                </p:cond>
              </p:prevCondLst>
              <p:nextCondLst>
                <p:cond delay="0" evt="onNext">
                  <p:tgtEl>
                    <p:sldTgt/>
                  </p:tgtEl>
                </p:cond>
              </p:nextCondLst>
            </p:seq>
          </p:childTnLst>
        </p:cTn>
      </p:par>
    </p:tnLst>
  </p:timing>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70" name="CustomShape 1"/>
          <p:cNvSpPr/>
          <p:nvPr/>
        </p:nvSpPr>
        <p:spPr>
          <a:xfrm>
            <a:off x="-227520" y="553680"/>
            <a:ext cx="5465160" cy="1147320"/>
          </a:xfrm>
          <a:prstGeom prst="rect">
            <a:avLst/>
          </a:prstGeom>
          <a:noFill/>
          <a:ln>
            <a:noFill/>
          </a:ln>
        </p:spPr>
        <p:style>
          <a:lnRef idx="0"/>
          <a:fillRef idx="0"/>
          <a:effectRef idx="0"/>
          <a:fontRef idx="minor"/>
        </p:style>
        <p:txBody>
          <a:bodyPr lIns="90000" rIns="90000" tIns="45000" bIns="45000" anchor="b"/>
          <a:p>
            <a:pPr algn="ctr">
              <a:lnSpc>
                <a:spcPct val="90000"/>
              </a:lnSpc>
            </a:pPr>
            <a:r>
              <a:rPr b="1" lang="en-US" sz="6000" spc="-1" strike="noStrike">
                <a:solidFill>
                  <a:srgbClr val="ffffff"/>
                </a:solidFill>
                <a:latin typeface="Arial"/>
                <a:ea typeface="Arial"/>
              </a:rPr>
              <a:t>R</a:t>
            </a:r>
            <a:r>
              <a:rPr b="0" lang="en-US" sz="6000" spc="-1" strike="noStrike">
                <a:solidFill>
                  <a:srgbClr val="ffffff"/>
                </a:solidFill>
                <a:latin typeface="Arial"/>
                <a:ea typeface="Arial"/>
              </a:rPr>
              <a:t> packages</a:t>
            </a:r>
            <a:endParaRPr b="0" lang="en-US" sz="6000" spc="-1" strike="noStrike">
              <a:latin typeface="Arial"/>
            </a:endParaRPr>
          </a:p>
        </p:txBody>
      </p:sp>
    </p:spTree>
  </p:cSld>
  <p:transition spd="med">
    <p:pull dir="r"/>
  </p:transition>
  <p:timing>
    <p:tnLst>
      <p:par>
        <p:cTn id="53" dur="indefinite" restart="never" nodeType="tmRoot">
          <p:childTnLst>
            <p:seq>
              <p:cTn id="54" dur="indefinite" nodeType="mainSeq"/>
              <p:prevCondLst>
                <p:cond delay="0" evt="onPrev">
                  <p:tgtEl>
                    <p:sldTgt/>
                  </p:tgtEl>
                </p:cond>
              </p:prevCondLst>
              <p:nextCondLst>
                <p:cond delay="0" evt="onNext">
                  <p:tgtEl>
                    <p:sldTgt/>
                  </p:tgtEl>
                </p:cond>
              </p:nextCondLst>
            </p:seq>
          </p:childTnLst>
        </p:cTn>
      </p:par>
    </p:tnLst>
  </p:timing>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1" name="CustomShape 1"/>
          <p:cNvSpPr/>
          <p:nvPr/>
        </p:nvSpPr>
        <p:spPr>
          <a:xfrm>
            <a:off x="0" y="2833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R’s functionality is distributed among many packages</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ransition spd="med">
    <p:pull dir="r"/>
  </p:transition>
  <p:timing>
    <p:tnLst>
      <p:par>
        <p:cTn id="55" dur="indefinite" restart="never" nodeType="tmRoot">
          <p:childTnLst>
            <p:seq>
              <p:cTn id="56" dur="indefinite" nodeType="mainSeq"/>
              <p:prevCondLst>
                <p:cond delay="0" evt="onPrev">
                  <p:tgtEl>
                    <p:sldTgt/>
                  </p:tgtEl>
                </p:cond>
              </p:prevCondLst>
              <p:nextCondLst>
                <p:cond delay="0" evt="onNext">
                  <p:tgtEl>
                    <p:sldTgt/>
                  </p:tgtEl>
                </p:cond>
              </p:nextCondLst>
            </p:seq>
          </p:childTnLst>
        </p:cTn>
      </p:par>
    </p:tnLst>
  </p:timing>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2" name="CustomShape 1"/>
          <p:cNvSpPr/>
          <p:nvPr/>
        </p:nvSpPr>
        <p:spPr>
          <a:xfrm>
            <a:off x="0" y="2833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R’s functionality is distributed among many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e.g. stats package contains functions for statistical methods</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57" dur="indefinite" restart="never" nodeType="tmRoot">
          <p:childTnLst>
            <p:seq>
              <p:cTn id="58"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CustomShape 1"/>
          <p:cNvSpPr/>
          <p:nvPr/>
        </p:nvSpPr>
        <p:spPr>
          <a:xfrm>
            <a:off x="548640" y="257760"/>
            <a:ext cx="5211360" cy="1104840"/>
          </a:xfrm>
          <a:prstGeom prst="rect">
            <a:avLst/>
          </a:prstGeom>
          <a:noFill/>
          <a:ln>
            <a:noFill/>
          </a:ln>
        </p:spPr>
        <p:style>
          <a:lnRef idx="0"/>
          <a:fillRef idx="0"/>
          <a:effectRef idx="0"/>
          <a:fontRef idx="minor"/>
        </p:style>
        <p:txBody>
          <a:bodyPr lIns="90000" rIns="90000" tIns="45000" bIns="45000"/>
          <a:p>
            <a:pPr>
              <a:lnSpc>
                <a:spcPct val="100000"/>
              </a:lnSpc>
            </a:pPr>
            <a:r>
              <a:rPr b="0" lang="en-US" sz="2800" spc="-1" strike="noStrike">
                <a:solidFill>
                  <a:srgbClr val="000000"/>
                </a:solidFill>
                <a:latin typeface="Arial"/>
                <a:ea typeface="DejaVu Sans"/>
              </a:rPr>
              <a:t>Brought to you by: </a:t>
            </a:r>
            <a:endParaRPr b="0" lang="en-US" sz="2800" spc="-1" strike="noStrike">
              <a:latin typeface="Arial"/>
            </a:endParaRPr>
          </a:p>
        </p:txBody>
      </p:sp>
      <p:sp>
        <p:nvSpPr>
          <p:cNvPr id="131" name="CustomShape 2"/>
          <p:cNvSpPr/>
          <p:nvPr/>
        </p:nvSpPr>
        <p:spPr>
          <a:xfrm>
            <a:off x="1902960" y="4170240"/>
            <a:ext cx="2925360" cy="19094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400" spc="-1" strike="noStrike">
                <a:solidFill>
                  <a:srgbClr val="000000"/>
                </a:solidFill>
                <a:latin typeface="Arial"/>
                <a:ea typeface="DejaVu Sans"/>
              </a:rPr>
              <a:t>Kate Sabey</a:t>
            </a:r>
            <a:endParaRPr b="0" lang="en-US" sz="2400" spc="-1" strike="noStrike">
              <a:latin typeface="Arial"/>
            </a:endParaRPr>
          </a:p>
          <a:p>
            <a:pPr algn="ctr">
              <a:lnSpc>
                <a:spcPct val="100000"/>
              </a:lnSpc>
            </a:pPr>
            <a:r>
              <a:rPr b="0" lang="en-US" sz="2400" spc="-1" strike="noStrike">
                <a:solidFill>
                  <a:srgbClr val="000000"/>
                </a:solidFill>
                <a:latin typeface="Arial"/>
                <a:ea typeface="DejaVu Sans"/>
              </a:rPr>
              <a:t>PhD Candidate</a:t>
            </a:r>
            <a:endParaRPr b="0" lang="en-US" sz="2400" spc="-1" strike="noStrike">
              <a:latin typeface="Arial"/>
            </a:endParaRPr>
          </a:p>
          <a:p>
            <a:pPr algn="ctr">
              <a:lnSpc>
                <a:spcPct val="100000"/>
              </a:lnSpc>
            </a:pPr>
            <a:r>
              <a:rPr b="0" lang="en-US" sz="2400" spc="-1" strike="noStrike">
                <a:solidFill>
                  <a:srgbClr val="000000"/>
                </a:solidFill>
                <a:latin typeface="Arial"/>
                <a:ea typeface="DejaVu Sans"/>
              </a:rPr>
              <a:t>Infectious Diseases</a:t>
            </a:r>
            <a:endParaRPr b="0" lang="en-US" sz="2400" spc="-1" strike="noStrike">
              <a:latin typeface="Arial"/>
            </a:endParaRPr>
          </a:p>
          <a:p>
            <a:pPr>
              <a:lnSpc>
                <a:spcPct val="100000"/>
              </a:lnSpc>
            </a:pPr>
            <a:endParaRPr b="0" lang="en-US" sz="2400" spc="-1" strike="noStrike">
              <a:latin typeface="Arial"/>
            </a:endParaRPr>
          </a:p>
        </p:txBody>
      </p:sp>
      <p:sp>
        <p:nvSpPr>
          <p:cNvPr id="132" name="CustomShape 3"/>
          <p:cNvSpPr/>
          <p:nvPr/>
        </p:nvSpPr>
        <p:spPr>
          <a:xfrm>
            <a:off x="7306920" y="4143240"/>
            <a:ext cx="3565440" cy="23468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400" spc="-1" strike="noStrike">
                <a:solidFill>
                  <a:srgbClr val="000000"/>
                </a:solidFill>
                <a:latin typeface="Arial"/>
                <a:ea typeface="DejaVu Sans"/>
              </a:rPr>
              <a:t>Robbie Richards</a:t>
            </a:r>
            <a:endParaRPr b="0" lang="en-US" sz="2400" spc="-1" strike="noStrike">
              <a:latin typeface="Arial"/>
            </a:endParaRPr>
          </a:p>
          <a:p>
            <a:pPr algn="ctr">
              <a:lnSpc>
                <a:spcPct val="100000"/>
              </a:lnSpc>
            </a:pPr>
            <a:r>
              <a:rPr b="0" lang="en-US" sz="2400" spc="-1" strike="noStrike">
                <a:solidFill>
                  <a:srgbClr val="000000"/>
                </a:solidFill>
                <a:latin typeface="Arial"/>
                <a:ea typeface="DejaVu Sans"/>
              </a:rPr>
              <a:t>PhD Candidate</a:t>
            </a:r>
            <a:endParaRPr b="0" lang="en-US" sz="2400" spc="-1" strike="noStrike">
              <a:latin typeface="Arial"/>
            </a:endParaRPr>
          </a:p>
          <a:p>
            <a:pPr algn="ctr">
              <a:lnSpc>
                <a:spcPct val="100000"/>
              </a:lnSpc>
            </a:pPr>
            <a:r>
              <a:rPr b="0" lang="en-US" sz="2400" spc="-1" strike="noStrike">
                <a:solidFill>
                  <a:srgbClr val="000000"/>
                </a:solidFill>
                <a:latin typeface="Arial"/>
                <a:ea typeface="DejaVu Sans"/>
              </a:rPr>
              <a:t>Odum School of Ecology</a:t>
            </a:r>
            <a:endParaRPr b="0" lang="en-US" sz="2400" spc="-1" strike="noStrike">
              <a:latin typeface="Arial"/>
            </a:endParaRPr>
          </a:p>
          <a:p>
            <a:pPr>
              <a:lnSpc>
                <a:spcPct val="100000"/>
              </a:lnSpc>
            </a:pPr>
            <a:endParaRPr b="0" lang="en-US" sz="2400" spc="-1" strike="noStrike">
              <a:latin typeface="Arial"/>
            </a:endParaRPr>
          </a:p>
        </p:txBody>
      </p:sp>
      <p:pic>
        <p:nvPicPr>
          <p:cNvPr id="133" name="" descr=""/>
          <p:cNvPicPr/>
          <p:nvPr/>
        </p:nvPicPr>
        <p:blipFill>
          <a:blip r:embed="rId1"/>
          <a:stretch/>
        </p:blipFill>
        <p:spPr>
          <a:xfrm>
            <a:off x="1941840" y="1299600"/>
            <a:ext cx="2742480" cy="2742480"/>
          </a:xfrm>
          <a:prstGeom prst="rect">
            <a:avLst/>
          </a:prstGeom>
          <a:ln>
            <a:noFill/>
          </a:ln>
        </p:spPr>
      </p:pic>
      <p:pic>
        <p:nvPicPr>
          <p:cNvPr id="134" name="" descr=""/>
          <p:cNvPicPr/>
          <p:nvPr/>
        </p:nvPicPr>
        <p:blipFill>
          <a:blip r:embed="rId2"/>
          <a:stretch/>
        </p:blipFill>
        <p:spPr>
          <a:xfrm>
            <a:off x="7714800" y="1207800"/>
            <a:ext cx="2723400" cy="2723400"/>
          </a:xfrm>
          <a:prstGeom prst="rect">
            <a:avLst/>
          </a:prstGeom>
          <a:ln>
            <a:noFill/>
          </a:ln>
        </p:spPr>
      </p:pic>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3" name="CustomShape 1"/>
          <p:cNvSpPr/>
          <p:nvPr/>
        </p:nvSpPr>
        <p:spPr>
          <a:xfrm>
            <a:off x="0" y="2833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R’s functionality is distributed among many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e.g. stats package contains functions for statistical methods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When you download R you get a set of </a:t>
            </a:r>
            <a:r>
              <a:rPr b="0" lang="en-US" sz="2800" spc="-1" strike="noStrike" u="sng">
                <a:solidFill>
                  <a:srgbClr val="767171"/>
                </a:solidFill>
                <a:uFillTx/>
                <a:latin typeface="Arial"/>
                <a:ea typeface="Arial"/>
              </a:rPr>
              <a:t>base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59" dur="indefinite" restart="never" nodeType="tmRoot">
          <p:childTnLst>
            <p:seq>
              <p:cTn id="60" dur="indefinite" nodeType="mainSeq"/>
              <p:prevCondLst>
                <p:cond delay="0" evt="onPrev">
                  <p:tgtEl>
                    <p:sldTgt/>
                  </p:tgtEl>
                </p:cond>
              </p:prevCondLst>
              <p:nextCondLst>
                <p:cond delay="0" evt="onNext">
                  <p:tgtEl>
                    <p:sldTgt/>
                  </p:tgtEl>
                </p:cond>
              </p:nextCondLst>
            </p:seq>
          </p:childTnLst>
        </p:cTn>
      </p:par>
    </p:tnLst>
  </p:timing>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4" name="CustomShape 1"/>
          <p:cNvSpPr/>
          <p:nvPr/>
        </p:nvSpPr>
        <p:spPr>
          <a:xfrm>
            <a:off x="0" y="2833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R’s functionality is distributed among many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e.g. stats package contains functions for statistical methods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When you download R you get a set of </a:t>
            </a:r>
            <a:r>
              <a:rPr b="0" lang="en-US" sz="2800" spc="-1" strike="noStrike" u="sng">
                <a:solidFill>
                  <a:srgbClr val="d0cece"/>
                </a:solidFill>
                <a:uFillTx/>
                <a:latin typeface="Arial"/>
                <a:ea typeface="Arial"/>
              </a:rPr>
              <a:t>base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You can download  and install add-on packages </a:t>
            </a:r>
            <a:endParaRPr b="0" lang="en-US" sz="2800" spc="-1" strike="noStrike">
              <a:latin typeface="Arial"/>
            </a:endParaRPr>
          </a:p>
        </p:txBody>
      </p:sp>
    </p:spTree>
  </p:cSld>
  <p:timing>
    <p:tnLst>
      <p:par>
        <p:cTn id="61" dur="indefinite" restart="never" nodeType="tmRoot">
          <p:childTnLst>
            <p:seq>
              <p:cTn id="62" dur="indefinite" nodeType="mainSeq"/>
              <p:prevCondLst>
                <p:cond delay="0" evt="onPrev">
                  <p:tgtEl>
                    <p:sldTgt/>
                  </p:tgtEl>
                </p:cond>
              </p:prevCondLst>
              <p:nextCondLst>
                <p:cond delay="0" evt="onNext">
                  <p:tgtEl>
                    <p:sldTgt/>
                  </p:tgtEl>
                </p:cond>
              </p:nextCondLst>
            </p:seq>
          </p:childTnLst>
        </p:cTn>
      </p:par>
    </p:tnLst>
  </p:timing>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5" name="CustomShape 1"/>
          <p:cNvSpPr/>
          <p:nvPr/>
        </p:nvSpPr>
        <p:spPr>
          <a:xfrm>
            <a:off x="0" y="2833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R’s functionality is distributed among many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e.g. stats package contains functions for statistical methods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When you download R you get a set of </a:t>
            </a:r>
            <a:r>
              <a:rPr b="0" lang="en-US" sz="2800" spc="-1" strike="noStrike" u="sng">
                <a:solidFill>
                  <a:srgbClr val="d0cece"/>
                </a:solidFill>
                <a:uFillTx/>
                <a:latin typeface="Arial"/>
                <a:ea typeface="Arial"/>
              </a:rPr>
              <a:t>base packages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You can download  and install add-on packages in a variety of ways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Using the command line </a:t>
            </a:r>
            <a:r>
              <a:rPr b="0" lang="en-US" sz="2000" spc="-1" strike="noStrike">
                <a:solidFill>
                  <a:srgbClr val="767171"/>
                </a:solidFill>
                <a:latin typeface="Courier New"/>
                <a:ea typeface="Courier New"/>
              </a:rPr>
              <a:t>install.packages(“ggplot2”)</a:t>
            </a:r>
            <a:endParaRPr b="0" lang="en-US" sz="2000" spc="-1" strike="noStrike">
              <a:latin typeface="Arial"/>
            </a:endParaRPr>
          </a:p>
        </p:txBody>
      </p:sp>
    </p:spTree>
  </p:cSld>
  <p:timing>
    <p:tnLst>
      <p:par>
        <p:cTn id="63" dur="indefinite" restart="never" nodeType="tmRoot">
          <p:childTnLst>
            <p:seq>
              <p:cTn id="64" dur="indefinite" nodeType="mainSeq"/>
              <p:prevCondLst>
                <p:cond delay="0" evt="onPrev">
                  <p:tgtEl>
                    <p:sldTgt/>
                  </p:tgtEl>
                </p:cond>
              </p:prevCondLst>
              <p:nextCondLst>
                <p:cond delay="0" evt="onNext">
                  <p:tgtEl>
                    <p:sldTgt/>
                  </p:tgtEl>
                </p:cond>
              </p:nextCondLst>
            </p:seq>
          </p:childTnLst>
        </p:cTn>
      </p:par>
    </p:tnLst>
  </p:timing>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76" name="CustomShape 1"/>
          <p:cNvSpPr/>
          <p:nvPr/>
        </p:nvSpPr>
        <p:spPr>
          <a:xfrm>
            <a:off x="408960" y="527040"/>
            <a:ext cx="6238440" cy="1031040"/>
          </a:xfrm>
          <a:prstGeom prst="rect">
            <a:avLst/>
          </a:prstGeom>
          <a:noFill/>
          <a:ln>
            <a:noFill/>
          </a:ln>
        </p:spPr>
        <p:style>
          <a:lnRef idx="0"/>
          <a:fillRef idx="0"/>
          <a:effectRef idx="0"/>
          <a:fontRef idx="minor"/>
        </p:style>
        <p:txBody>
          <a:bodyPr lIns="90000" rIns="90000" tIns="45000" bIns="45000" anchor="b"/>
          <a:p>
            <a:pPr>
              <a:lnSpc>
                <a:spcPct val="90000"/>
              </a:lnSpc>
            </a:pPr>
            <a:r>
              <a:rPr b="1" lang="en-US" sz="6000" spc="-1" strike="noStrike">
                <a:solidFill>
                  <a:srgbClr val="ffffff"/>
                </a:solidFill>
                <a:latin typeface="Arial"/>
                <a:ea typeface="Arial"/>
              </a:rPr>
              <a:t>R</a:t>
            </a:r>
            <a:r>
              <a:rPr b="0" lang="en-US" sz="6000" spc="-1" strike="noStrike">
                <a:solidFill>
                  <a:srgbClr val="ffffff"/>
                </a:solidFill>
                <a:latin typeface="Arial"/>
                <a:ea typeface="Arial"/>
              </a:rPr>
              <a:t> Documentation</a:t>
            </a:r>
            <a:endParaRPr b="0" lang="en-US" sz="6000" spc="-1" strike="noStrike">
              <a:latin typeface="Arial"/>
            </a:endParaRPr>
          </a:p>
        </p:txBody>
      </p:sp>
    </p:spTree>
  </p:cSld>
  <p:transition spd="med">
    <p:pull dir="r"/>
  </p:transition>
  <p:timing>
    <p:tnLst>
      <p:par>
        <p:cTn id="65" dur="indefinite" restart="never" nodeType="tmRoot">
          <p:childTnLst>
            <p:seq>
              <p:cTn id="66" dur="indefinite" nodeType="mainSeq"/>
              <p:prevCondLst>
                <p:cond delay="0" evt="onPrev">
                  <p:tgtEl>
                    <p:sldTgt/>
                  </p:tgtEl>
                </p:cond>
              </p:prevCondLst>
              <p:nextCondLst>
                <p:cond delay="0" evt="onNext">
                  <p:tgtEl>
                    <p:sldTgt/>
                  </p:tgtEl>
                </p:cond>
              </p:nextCondLst>
            </p:seq>
          </p:childTnLst>
        </p:cTn>
      </p:par>
    </p:tnLst>
  </p:timing>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7" name="CustomShape 1"/>
          <p:cNvSpPr/>
          <p:nvPr/>
        </p:nvSpPr>
        <p:spPr>
          <a:xfrm>
            <a:off x="0" y="2833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endParaRPr b="0" lang="en-US" sz="1800" spc="-1" strike="noStrike">
              <a:latin typeface="Arial"/>
            </a:endParaRPr>
          </a:p>
          <a:p>
            <a:pPr>
              <a:lnSpc>
                <a:spcPct val="90000"/>
              </a:lnSpc>
              <a:spcBef>
                <a:spcPts val="1001"/>
              </a:spcBef>
            </a:pPr>
            <a:r>
              <a:rPr b="0" lang="en-US" sz="2800" spc="-1" strike="noStrike">
                <a:solidFill>
                  <a:srgbClr val="0070c0"/>
                </a:solidFill>
                <a:latin typeface="Arial"/>
                <a:ea typeface="Arial"/>
              </a:rPr>
              <a:t>  </a:t>
            </a:r>
            <a:r>
              <a:rPr b="0" lang="en-US" sz="2000" spc="-1" strike="noStrike" u="sng">
                <a:solidFill>
                  <a:srgbClr val="0070c0"/>
                </a:solidFill>
                <a:uFillTx/>
                <a:latin typeface="Arial"/>
                <a:ea typeface="Arial"/>
              </a:rPr>
              <a:t>https://</a:t>
            </a:r>
            <a:r>
              <a:rPr b="0" lang="en-US" sz="2000" spc="-1" strike="noStrike" u="sng">
                <a:solidFill>
                  <a:srgbClr val="0563c1"/>
                </a:solidFill>
                <a:uFillTx/>
                <a:latin typeface="Arial"/>
                <a:ea typeface="Arial"/>
                <a:hlinkClick r:id="rId1"/>
              </a:rPr>
              <a:t>cran.r-project.org/web/packages/ggplot2/index.html</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800" spc="-1" strike="noStrike">
                <a:solidFill>
                  <a:srgbClr val="767171"/>
                </a:solidFill>
                <a:latin typeface="Arial"/>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67" dur="indefinite" restart="never" nodeType="tmRoot">
          <p:childTnLst>
            <p:seq>
              <p:cTn id="68" dur="indefinite" nodeType="mainSeq"/>
              <p:prevCondLst>
                <p:cond delay="0" evt="onPrev">
                  <p:tgtEl>
                    <p:sldTgt/>
                  </p:tgtEl>
                </p:cond>
              </p:prevCondLst>
              <p:nextCondLst>
                <p:cond delay="0" evt="onNext">
                  <p:tgtEl>
                    <p:sldTgt/>
                  </p:tgtEl>
                </p:cond>
              </p:nextCondLst>
            </p:seq>
          </p:childTnLst>
        </p:cTn>
      </p:par>
    </p:tnLst>
  </p:timing>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8" name="CustomShape 1"/>
          <p:cNvSpPr/>
          <p:nvPr/>
        </p:nvSpPr>
        <p:spPr>
          <a:xfrm>
            <a:off x="0" y="2833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endParaRPr b="0" lang="en-US" sz="1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000" spc="-1" strike="noStrike">
                <a:solidFill>
                  <a:srgbClr val="d0cece"/>
                </a:solidFill>
                <a:latin typeface="Arial"/>
                <a:ea typeface="Arial"/>
              </a:rPr>
              <a:t>https://cran.r-project.org/web/packages/ggplot2/index.html</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Reference manual pdf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69" dur="indefinite" restart="never" nodeType="tmRoot">
          <p:childTnLst>
            <p:seq>
              <p:cTn id="70" dur="indefinite" nodeType="mainSeq"/>
              <p:prevCondLst>
                <p:cond delay="0" evt="onPrev">
                  <p:tgtEl>
                    <p:sldTgt/>
                  </p:tgtEl>
                </p:cond>
              </p:prevCondLst>
              <p:nextCondLst>
                <p:cond delay="0" evt="onNext">
                  <p:tgtEl>
                    <p:sldTgt/>
                  </p:tgtEl>
                </p:cond>
              </p:nextCondLst>
            </p:seq>
          </p:childTnLst>
        </p:cTn>
      </p:par>
    </p:tnLst>
  </p:timing>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9" name="CustomShape 1"/>
          <p:cNvSpPr/>
          <p:nvPr/>
        </p:nvSpPr>
        <p:spPr>
          <a:xfrm>
            <a:off x="0" y="2833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endParaRPr b="0" lang="en-US" sz="1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000" spc="-1" strike="noStrike">
                <a:solidFill>
                  <a:srgbClr val="d0cece"/>
                </a:solidFill>
                <a:latin typeface="Arial"/>
                <a:ea typeface="Arial"/>
              </a:rPr>
              <a:t>https://cran.r-project.org/web/packages/ggplot2/index.html</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Reference manual pdf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Vignettes</a:t>
            </a:r>
            <a:endParaRPr b="0" lang="en-US" sz="2800" spc="-1" strike="noStrike">
              <a:latin typeface="Arial"/>
            </a:endParaRPr>
          </a:p>
        </p:txBody>
      </p:sp>
    </p:spTree>
  </p:cSld>
  <p:timing>
    <p:tnLst>
      <p:par>
        <p:cTn id="71" dur="indefinite" restart="never" nodeType="tmRoot">
          <p:childTnLst>
            <p:seq>
              <p:cTn id="72" dur="indefinite" nodeType="mainSeq"/>
              <p:prevCondLst>
                <p:cond delay="0" evt="onPrev">
                  <p:tgtEl>
                    <p:sldTgt/>
                  </p:tgtEl>
                </p:cond>
              </p:prevCondLst>
              <p:nextCondLst>
                <p:cond delay="0" evt="onNext">
                  <p:tgtEl>
                    <p:sldTgt/>
                  </p:tgtEl>
                </p:cond>
              </p:nextCondLst>
            </p:seq>
          </p:childTnLst>
        </p:cTn>
      </p:par>
    </p:tnLst>
  </p:timing>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0" name="CustomShape 1"/>
          <p:cNvSpPr/>
          <p:nvPr/>
        </p:nvSpPr>
        <p:spPr>
          <a:xfrm>
            <a:off x="0" y="2833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endParaRPr b="0" lang="en-US" sz="1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000" spc="-1" strike="noStrike">
                <a:solidFill>
                  <a:srgbClr val="d0cece"/>
                </a:solidFill>
                <a:latin typeface="Arial"/>
                <a:ea typeface="Arial"/>
              </a:rPr>
              <a:t>https://cran.r-project.org/web/packages/ggplot2/index.html</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Reference manual pdf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Vignettes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000" spc="-1" strike="noStrike">
                <a:solidFill>
                  <a:srgbClr val="767171"/>
                </a:solidFill>
                <a:latin typeface="Arial"/>
                <a:ea typeface="Arial"/>
              </a:rPr>
              <a:t>  </a:t>
            </a:r>
            <a:r>
              <a:rPr b="0" lang="en-US" sz="2000" spc="-1" strike="noStrike" u="sng">
                <a:solidFill>
                  <a:srgbClr val="0563c1"/>
                </a:solidFill>
                <a:uFillTx/>
                <a:latin typeface="Arial"/>
                <a:ea typeface="Arial"/>
                <a:hlinkClick r:id="rId1"/>
              </a:rPr>
              <a:t>https://www.rdocumentation.org/packages/ggplot2/versions/2.2.1</a:t>
            </a:r>
            <a:endParaRPr b="0" lang="en-US" sz="2000" spc="-1" strike="noStrike">
              <a:latin typeface="Arial"/>
            </a:endParaRPr>
          </a:p>
          <a:p>
            <a:pPr>
              <a:lnSpc>
                <a:spcPct val="90000"/>
              </a:lnSpc>
              <a:spcBef>
                <a:spcPts val="1001"/>
              </a:spcBef>
            </a:pPr>
            <a:endParaRPr b="0" lang="en-US" sz="2000" spc="-1" strike="noStrike">
              <a:latin typeface="Arial"/>
            </a:endParaRPr>
          </a:p>
        </p:txBody>
      </p:sp>
    </p:spTree>
  </p:cSld>
  <p:timing>
    <p:tnLst>
      <p:par>
        <p:cTn id="73" dur="indefinite" restart="never" nodeType="tmRoot">
          <p:childTnLst>
            <p:seq>
              <p:cTn id="74" dur="indefinite" nodeType="mainSeq"/>
              <p:prevCondLst>
                <p:cond delay="0" evt="onPrev">
                  <p:tgtEl>
                    <p:sldTgt/>
                  </p:tgtEl>
                </p:cond>
              </p:prevCondLst>
              <p:nextCondLst>
                <p:cond delay="0" evt="onNext">
                  <p:tgtEl>
                    <p:sldTgt/>
                  </p:tgtEl>
                </p:cond>
              </p:nextCondLst>
            </p:seq>
          </p:childTnLst>
        </p:cTn>
      </p:par>
    </p:tnLst>
  </p:timing>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1" name="CustomShape 1"/>
          <p:cNvSpPr/>
          <p:nvPr/>
        </p:nvSpPr>
        <p:spPr>
          <a:xfrm>
            <a:off x="0" y="28332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endParaRPr b="0" lang="en-US" sz="1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000" spc="-1" strike="noStrike">
                <a:solidFill>
                  <a:srgbClr val="d0cece"/>
                </a:solidFill>
                <a:latin typeface="Arial"/>
                <a:ea typeface="Arial"/>
              </a:rPr>
              <a:t>https://cran.r-project.org/web/packages/ggplot2/index.html</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800" spc="-1" strike="noStrike">
                <a:solidFill>
                  <a:srgbClr val="d0cece"/>
                </a:solidFill>
                <a:latin typeface="Arial"/>
                <a:ea typeface="Arial"/>
              </a:rPr>
              <a:t>  </a:t>
            </a:r>
            <a:r>
              <a:rPr b="0" lang="en-US" sz="2800" spc="-1" strike="noStrike">
                <a:solidFill>
                  <a:srgbClr val="d0cece"/>
                </a:solidFill>
                <a:latin typeface="Arial"/>
                <a:ea typeface="Arial"/>
              </a:rPr>
              <a:t>Reference manual pdf</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d0cece"/>
                </a:solidFill>
                <a:latin typeface="Arial"/>
                <a:ea typeface="Arial"/>
              </a:rPr>
              <a:t>Vignettes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000" spc="-1" strike="noStrike">
                <a:solidFill>
                  <a:srgbClr val="767171"/>
                </a:solidFill>
                <a:latin typeface="Arial"/>
                <a:ea typeface="Arial"/>
              </a:rPr>
              <a:t>  </a:t>
            </a:r>
            <a:r>
              <a:rPr b="0" lang="en-US" sz="2000" spc="-1" strike="noStrike">
                <a:solidFill>
                  <a:srgbClr val="d0cece"/>
                </a:solidFill>
                <a:latin typeface="Arial"/>
                <a:ea typeface="Arial"/>
              </a:rPr>
              <a:t>https://www.rdocumentation.org/packages/ggplot2/versions/2.2.1</a:t>
            </a:r>
            <a:endParaRPr b="0" lang="en-US" sz="2000" spc="-1" strike="noStrike">
              <a:latin typeface="Arial"/>
            </a:endParaRPr>
          </a:p>
          <a:p>
            <a:pPr>
              <a:lnSpc>
                <a:spcPct val="90000"/>
              </a:lnSpc>
              <a:spcBef>
                <a:spcPts val="1001"/>
              </a:spcBef>
            </a:pPr>
            <a:endParaRPr b="0" lang="en-US" sz="2000" spc="-1" strike="noStrike">
              <a:latin typeface="Arial"/>
            </a:endParaRPr>
          </a:p>
          <a:p>
            <a:pPr>
              <a:lnSpc>
                <a:spcPct val="90000"/>
              </a:lnSpc>
              <a:spcBef>
                <a:spcPts val="1001"/>
              </a:spcBef>
            </a:pPr>
            <a:r>
              <a:rPr b="0" lang="en-US" sz="2000" spc="-1" strike="noStrike">
                <a:solidFill>
                  <a:srgbClr val="767171"/>
                </a:solidFill>
                <a:latin typeface="Arial"/>
                <a:ea typeface="Arial"/>
              </a:rPr>
              <a:t>  </a:t>
            </a:r>
            <a:r>
              <a:rPr b="0" lang="en-US" sz="2000" spc="-1" strike="noStrike">
                <a:solidFill>
                  <a:srgbClr val="767171"/>
                </a:solidFill>
                <a:latin typeface="Arial"/>
                <a:ea typeface="Arial"/>
              </a:rPr>
              <a:t>Using the console to search for info on a specific function </a:t>
            </a:r>
            <a:endParaRPr b="0" lang="en-US" sz="2000" spc="-1" strike="noStrike">
              <a:latin typeface="Arial"/>
            </a:endParaRPr>
          </a:p>
          <a:p>
            <a:pPr>
              <a:lnSpc>
                <a:spcPct val="90000"/>
              </a:lnSpc>
              <a:spcBef>
                <a:spcPts val="1001"/>
              </a:spcBef>
            </a:pPr>
            <a:r>
              <a:rPr b="0" lang="en-US" sz="2000" spc="-1" strike="noStrike">
                <a:solidFill>
                  <a:srgbClr val="767171"/>
                </a:solidFill>
                <a:latin typeface="Arial"/>
                <a:ea typeface="Arial"/>
              </a:rPr>
              <a:t>                                                                                      </a:t>
            </a:r>
            <a:r>
              <a:rPr b="0" lang="en-US" sz="2000" spc="-1" strike="noStrike">
                <a:solidFill>
                  <a:srgbClr val="767171"/>
                </a:solidFill>
                <a:latin typeface="Arial"/>
                <a:ea typeface="Arial"/>
              </a:rPr>
              <a:t>e.g. </a:t>
            </a:r>
            <a:r>
              <a:rPr b="0" lang="en-US" sz="1600" spc="-1" strike="noStrike">
                <a:solidFill>
                  <a:srgbClr val="767171"/>
                </a:solidFill>
                <a:latin typeface="Arial"/>
                <a:ea typeface="Arial"/>
              </a:rPr>
              <a:t>?read.csv or ??read.csv</a:t>
            </a:r>
            <a:endParaRPr b="0" lang="en-US" sz="1600" spc="-1" strike="noStrike">
              <a:latin typeface="Arial"/>
            </a:endParaRPr>
          </a:p>
          <a:p>
            <a:pPr>
              <a:lnSpc>
                <a:spcPct val="90000"/>
              </a:lnSpc>
              <a:spcBef>
                <a:spcPts val="1001"/>
              </a:spcBef>
            </a:pPr>
            <a:endParaRPr b="0" lang="en-US" sz="1600" spc="-1" strike="noStrike">
              <a:latin typeface="Arial"/>
            </a:endParaRPr>
          </a:p>
        </p:txBody>
      </p:sp>
    </p:spTree>
  </p:cSld>
  <p:timing>
    <p:tnLst>
      <p:par>
        <p:cTn id="75" dur="indefinite" restart="never" nodeType="tmRoot">
          <p:childTnLst>
            <p:seq>
              <p:cTn id="76" dur="indefinite" nodeType="mainSeq"/>
              <p:prevCondLst>
                <p:cond delay="0" evt="onPrev">
                  <p:tgtEl>
                    <p:sldTgt/>
                  </p:tgtEl>
                </p:cond>
              </p:prevCondLst>
              <p:nextCondLst>
                <p:cond delay="0" evt="onNext">
                  <p:tgtEl>
                    <p:sldTgt/>
                  </p:tgtEl>
                </p:cond>
              </p:nextCondLst>
            </p:seq>
          </p:childTnLst>
        </p:cTn>
      </p:par>
    </p:tnLst>
  </p:timing>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82" name="CustomShape 1"/>
          <p:cNvSpPr/>
          <p:nvPr/>
        </p:nvSpPr>
        <p:spPr>
          <a:xfrm>
            <a:off x="471240" y="527040"/>
            <a:ext cx="5649480" cy="1170720"/>
          </a:xfrm>
          <a:prstGeom prst="rect">
            <a:avLst/>
          </a:prstGeom>
          <a:noFill/>
          <a:ln>
            <a:noFill/>
          </a:ln>
        </p:spPr>
        <p:style>
          <a:lnRef idx="0"/>
          <a:fillRef idx="0"/>
          <a:effectRef idx="0"/>
          <a:fontRef idx="minor"/>
        </p:style>
        <p:txBody>
          <a:bodyPr lIns="90000" rIns="90000" tIns="45000" bIns="45000" anchor="b">
            <a:normAutofit/>
          </a:bodyPr>
          <a:p>
            <a:pPr>
              <a:lnSpc>
                <a:spcPct val="90000"/>
              </a:lnSpc>
            </a:pPr>
            <a:r>
              <a:rPr b="0" lang="en-US" sz="6000" spc="-1" strike="noStrike">
                <a:solidFill>
                  <a:srgbClr val="ffffff"/>
                </a:solidFill>
                <a:latin typeface="Arial"/>
                <a:ea typeface="Arial"/>
              </a:rPr>
              <a:t>Reproducibility</a:t>
            </a:r>
            <a:endParaRPr b="0" lang="en-US" sz="6000" spc="-1" strike="noStrike">
              <a:latin typeface="Arial"/>
            </a:endParaRPr>
          </a:p>
        </p:txBody>
      </p:sp>
    </p:spTree>
  </p:cSld>
  <p:transition spd="med">
    <p:pull dir="r"/>
  </p:transition>
  <p:timing>
    <p:tnLst>
      <p:par>
        <p:cTn id="77" dur="indefinite" restart="never" nodeType="tmRoot">
          <p:childTnLst>
            <p:seq>
              <p:cTn id="78"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CustomShape 1"/>
          <p:cNvSpPr/>
          <p:nvPr/>
        </p:nvSpPr>
        <p:spPr>
          <a:xfrm>
            <a:off x="838080" y="1825560"/>
            <a:ext cx="10514520" cy="4350240"/>
          </a:xfrm>
          <a:prstGeom prst="rect">
            <a:avLst/>
          </a:prstGeom>
          <a:noFill/>
          <a:ln>
            <a:noFill/>
          </a:ln>
        </p:spPr>
        <p:style>
          <a:lnRef idx="0"/>
          <a:fillRef idx="0"/>
          <a:effectRef idx="0"/>
          <a:fontRef idx="minor"/>
        </p:style>
        <p:txBody>
          <a:bodyPr lIns="0" rIns="0" tIns="0" bIns="0"/>
          <a:p>
            <a:pPr marL="216000" indent="-215640">
              <a:lnSpc>
                <a:spcPct val="100000"/>
              </a:lnSpc>
              <a:buClr>
                <a:srgbClr val="000000"/>
              </a:buClr>
              <a:buSzPct val="45000"/>
              <a:buFont typeface="Wingdings" charset="2"/>
              <a:buChar char=""/>
            </a:pPr>
            <a:r>
              <a:rPr b="0" lang="en-US" sz="2000" spc="-1" strike="noStrike">
                <a:latin typeface="Arial"/>
              </a:rPr>
              <a:t>Name</a:t>
            </a:r>
            <a:endParaRPr b="0" lang="en-US" sz="2000" spc="-1" strike="noStrike">
              <a:latin typeface="Arial"/>
            </a:endParaRPr>
          </a:p>
          <a:p>
            <a:pPr marL="216000" indent="-215640">
              <a:lnSpc>
                <a:spcPct val="100000"/>
              </a:lnSpc>
              <a:buClr>
                <a:srgbClr val="000000"/>
              </a:buClr>
              <a:buSzPct val="45000"/>
              <a:buFont typeface="Wingdings" charset="2"/>
              <a:buChar char=""/>
            </a:pPr>
            <a:r>
              <a:rPr b="0" lang="en-US" sz="2000" spc="-1" strike="noStrike">
                <a:latin typeface="Arial"/>
              </a:rPr>
              <a:t>Pronouns</a:t>
            </a:r>
            <a:endParaRPr b="0" lang="en-US" sz="2000" spc="-1" strike="noStrike">
              <a:latin typeface="Arial"/>
            </a:endParaRPr>
          </a:p>
          <a:p>
            <a:pPr marL="216000" indent="-215640">
              <a:lnSpc>
                <a:spcPct val="100000"/>
              </a:lnSpc>
              <a:buClr>
                <a:srgbClr val="000000"/>
              </a:buClr>
              <a:buSzPct val="45000"/>
              <a:buFont typeface="Wingdings" charset="2"/>
              <a:buChar char=""/>
            </a:pPr>
            <a:r>
              <a:rPr b="0" lang="en-US" sz="2000" spc="-1" strike="noStrike">
                <a:latin typeface="Arial"/>
              </a:rPr>
              <a:t>Degree Program/Department</a:t>
            </a:r>
            <a:endParaRPr b="0" lang="en-US" sz="2000" spc="-1" strike="noStrike">
              <a:latin typeface="Arial"/>
            </a:endParaRPr>
          </a:p>
          <a:p>
            <a:pPr marL="216000" indent="-215640">
              <a:lnSpc>
                <a:spcPct val="100000"/>
              </a:lnSpc>
              <a:buClr>
                <a:srgbClr val="000000"/>
              </a:buClr>
              <a:buSzPct val="45000"/>
              <a:buFont typeface="Wingdings" charset="2"/>
              <a:buChar char=""/>
            </a:pPr>
            <a:r>
              <a:rPr b="0" lang="en-US" sz="2000" spc="-1" strike="noStrike">
                <a:latin typeface="Arial"/>
              </a:rPr>
              <a:t>Why are you excited to be here?!</a:t>
            </a:r>
            <a:endParaRPr b="0" lang="en-US" sz="2000" spc="-1" strike="noStrike">
              <a:latin typeface="Arial"/>
            </a:endParaRPr>
          </a:p>
        </p:txBody>
      </p:sp>
      <p:sp>
        <p:nvSpPr>
          <p:cNvPr id="136" name="CustomShape 2"/>
          <p:cNvSpPr/>
          <p:nvPr/>
        </p:nvSpPr>
        <p:spPr>
          <a:xfrm>
            <a:off x="548640" y="257760"/>
            <a:ext cx="5211360" cy="1104840"/>
          </a:xfrm>
          <a:prstGeom prst="rect">
            <a:avLst/>
          </a:prstGeom>
          <a:noFill/>
          <a:ln>
            <a:noFill/>
          </a:ln>
        </p:spPr>
        <p:style>
          <a:lnRef idx="0"/>
          <a:fillRef idx="0"/>
          <a:effectRef idx="0"/>
          <a:fontRef idx="minor"/>
        </p:style>
        <p:txBody>
          <a:bodyPr lIns="90000" rIns="90000" tIns="45000" bIns="45000"/>
          <a:p>
            <a:pPr>
              <a:lnSpc>
                <a:spcPct val="100000"/>
              </a:lnSpc>
            </a:pPr>
            <a:r>
              <a:rPr b="0" lang="en-US" sz="2800" spc="-1" strike="noStrike">
                <a:solidFill>
                  <a:srgbClr val="000000"/>
                </a:solidFill>
                <a:latin typeface="Arial"/>
                <a:ea typeface="DejaVu Sans"/>
              </a:rPr>
              <a:t>Introduce yourselves!</a:t>
            </a:r>
            <a:endParaRPr b="0" lang="en-US" sz="2800" spc="-1" strike="noStrike">
              <a:latin typeface="Arial"/>
            </a:endParaRPr>
          </a:p>
        </p:txBody>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3" name="Picture 3" descr=""/>
          <p:cNvPicPr/>
          <p:nvPr/>
        </p:nvPicPr>
        <p:blipFill>
          <a:blip r:embed="rId1"/>
          <a:stretch/>
        </p:blipFill>
        <p:spPr>
          <a:xfrm>
            <a:off x="134280" y="957240"/>
            <a:ext cx="12056760" cy="4862160"/>
          </a:xfrm>
          <a:prstGeom prst="rect">
            <a:avLst/>
          </a:prstGeom>
          <a:ln>
            <a:noFill/>
          </a:ln>
        </p:spPr>
      </p:pic>
    </p:spTree>
  </p:cSld>
  <p:transition spd="med">
    <p:pull dir="r"/>
  </p:transition>
  <p:timing>
    <p:tnLst>
      <p:par>
        <p:cTn id="79" dur="indefinite" restart="never" nodeType="tmRoot">
          <p:childTnLst>
            <p:seq>
              <p:cTn id="80" dur="indefinite" nodeType="mainSeq"/>
              <p:prevCondLst>
                <p:cond delay="0" evt="onPrev">
                  <p:tgtEl>
                    <p:sldTgt/>
                  </p:tgtEl>
                </p:cond>
              </p:prevCondLst>
              <p:nextCondLst>
                <p:cond delay="0" evt="onNext">
                  <p:tgtEl>
                    <p:sldTgt/>
                  </p:tgtEl>
                </p:cond>
              </p:nextCondLst>
            </p:seq>
          </p:childTnLst>
        </p:cTn>
      </p:par>
    </p:tnLst>
  </p:timing>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84" name="CustomShape 1"/>
          <p:cNvSpPr/>
          <p:nvPr/>
        </p:nvSpPr>
        <p:spPr>
          <a:xfrm>
            <a:off x="471240" y="527040"/>
            <a:ext cx="2518920" cy="1170720"/>
          </a:xfrm>
          <a:prstGeom prst="rect">
            <a:avLst/>
          </a:prstGeom>
          <a:noFill/>
          <a:ln>
            <a:noFill/>
          </a:ln>
        </p:spPr>
        <p:style>
          <a:lnRef idx="0"/>
          <a:fillRef idx="0"/>
          <a:effectRef idx="0"/>
          <a:fontRef idx="minor"/>
        </p:style>
        <p:txBody>
          <a:bodyPr lIns="90000" rIns="90000" tIns="45000" bIns="45000" anchor="b"/>
          <a:p>
            <a:pPr>
              <a:lnSpc>
                <a:spcPct val="90000"/>
              </a:lnSpc>
            </a:pPr>
            <a:r>
              <a:rPr b="0" lang="en-US" sz="6000" spc="-1" strike="noStrike">
                <a:solidFill>
                  <a:srgbClr val="ffffff"/>
                </a:solidFill>
                <a:latin typeface="Arial"/>
                <a:ea typeface="Arial"/>
              </a:rPr>
              <a:t>Goals</a:t>
            </a:r>
            <a:endParaRPr b="0" lang="en-US" sz="6000" spc="-1" strike="noStrike">
              <a:latin typeface="Arial"/>
            </a:endParaRPr>
          </a:p>
        </p:txBody>
      </p:sp>
    </p:spTree>
  </p:cSld>
  <p:transition spd="med">
    <p:pull dir="r"/>
  </p:transition>
  <p:timing>
    <p:tnLst>
      <p:par>
        <p:cTn id="81" dur="indefinite" restart="never" nodeType="tmRoot">
          <p:childTnLst>
            <p:seq>
              <p:cTn id="82" dur="indefinite" nodeType="mainSeq"/>
              <p:prevCondLst>
                <p:cond delay="0" evt="onPrev">
                  <p:tgtEl>
                    <p:sldTgt/>
                  </p:tgtEl>
                </p:cond>
              </p:prevCondLst>
              <p:nextCondLst>
                <p:cond delay="0" evt="onNext">
                  <p:tgtEl>
                    <p:sldTgt/>
                  </p:tgtEl>
                </p:cond>
              </p:nextCondLst>
            </p:seq>
          </p:childTnLst>
        </p:cTn>
      </p:par>
    </p:tnLst>
  </p:timing>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5" name="CustomShape 1"/>
          <p:cNvSpPr/>
          <p:nvPr/>
        </p:nvSpPr>
        <p:spPr>
          <a:xfrm>
            <a:off x="298440" y="424080"/>
            <a:ext cx="11352600" cy="27774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83" dur="indefinite" restart="never" nodeType="tmRoot">
          <p:childTnLst>
            <p:seq>
              <p:cTn id="84" dur="indefinite" nodeType="mainSeq"/>
              <p:prevCondLst>
                <p:cond delay="0" evt="onPrev">
                  <p:tgtEl>
                    <p:sldTgt/>
                  </p:tgtEl>
                </p:cond>
              </p:prevCondLst>
              <p:nextCondLst>
                <p:cond delay="0" evt="onNext">
                  <p:tgtEl>
                    <p:sldTgt/>
                  </p:tgtEl>
                </p:cond>
              </p:nextCondLst>
            </p:seq>
          </p:childTnLst>
        </p:cTn>
      </p:par>
    </p:tnLst>
  </p:timing>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6" name="CustomShape 1"/>
          <p:cNvSpPr/>
          <p:nvPr/>
        </p:nvSpPr>
        <p:spPr>
          <a:xfrm>
            <a:off x="2223000" y="2019960"/>
            <a:ext cx="11352600" cy="27774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Write</a:t>
            </a:r>
            <a:r>
              <a:rPr b="0" lang="en-US" sz="2800" spc="-1" strike="noStrike">
                <a:solidFill>
                  <a:srgbClr val="767171"/>
                </a:solidFill>
                <a:latin typeface="Arial"/>
                <a:ea typeface="Arial"/>
              </a:rPr>
              <a:t> functions</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
        <p:nvSpPr>
          <p:cNvPr id="187" name="CustomShape 2"/>
          <p:cNvSpPr/>
          <p:nvPr/>
        </p:nvSpPr>
        <p:spPr>
          <a:xfrm>
            <a:off x="298440" y="424080"/>
            <a:ext cx="11352600" cy="27774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85" dur="indefinite" restart="never" nodeType="tmRoot">
          <p:childTnLst>
            <p:seq>
              <p:cTn id="86" dur="indefinite" nodeType="mainSeq"/>
              <p:prevCondLst>
                <p:cond delay="0" evt="onPrev">
                  <p:tgtEl>
                    <p:sldTgt/>
                  </p:tgtEl>
                </p:cond>
              </p:prevCondLst>
              <p:nextCondLst>
                <p:cond delay="0" evt="onNext">
                  <p:tgtEl>
                    <p:sldTgt/>
                  </p:tgtEl>
                </p:cond>
              </p:nextCondLst>
            </p:seq>
          </p:childTnLst>
        </p:cTn>
      </p:par>
    </p:tnLst>
  </p:timing>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88" name="CustomShape 1"/>
          <p:cNvSpPr/>
          <p:nvPr/>
        </p:nvSpPr>
        <p:spPr>
          <a:xfrm>
            <a:off x="2223000" y="2019960"/>
            <a:ext cx="11352600" cy="27774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Write</a:t>
            </a:r>
            <a:r>
              <a:rPr b="0" lang="en-US" sz="2800" spc="-1" strike="noStrike">
                <a:solidFill>
                  <a:srgbClr val="767171"/>
                </a:solidFill>
                <a:latin typeface="Arial"/>
                <a:ea typeface="Arial"/>
              </a:rPr>
              <a:t> functions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Clean and manage</a:t>
            </a:r>
            <a:r>
              <a:rPr b="0" lang="en-US" sz="2800" spc="-1" strike="noStrike">
                <a:solidFill>
                  <a:srgbClr val="767171"/>
                </a:solidFill>
                <a:latin typeface="Arial"/>
                <a:ea typeface="Arial"/>
              </a:rPr>
              <a:t> data</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
        <p:nvSpPr>
          <p:cNvPr id="189" name="CustomShape 2"/>
          <p:cNvSpPr/>
          <p:nvPr/>
        </p:nvSpPr>
        <p:spPr>
          <a:xfrm>
            <a:off x="298800" y="424440"/>
            <a:ext cx="11352600" cy="27774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87" dur="indefinite" restart="never" nodeType="tmRoot">
          <p:childTnLst>
            <p:seq>
              <p:cTn id="88" dur="indefinite" nodeType="mainSeq"/>
              <p:prevCondLst>
                <p:cond delay="0" evt="onPrev">
                  <p:tgtEl>
                    <p:sldTgt/>
                  </p:tgtEl>
                </p:cond>
              </p:prevCondLst>
              <p:nextCondLst>
                <p:cond delay="0" evt="onNext">
                  <p:tgtEl>
                    <p:sldTgt/>
                  </p:tgtEl>
                </p:cond>
              </p:nextCondLst>
            </p:seq>
          </p:childTnLst>
        </p:cTn>
      </p:par>
    </p:tnLst>
  </p:timing>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0" name="CustomShape 1"/>
          <p:cNvSpPr/>
          <p:nvPr/>
        </p:nvSpPr>
        <p:spPr>
          <a:xfrm>
            <a:off x="2223000" y="2019960"/>
            <a:ext cx="11352600" cy="27774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Write</a:t>
            </a:r>
            <a:r>
              <a:rPr b="0" lang="en-US" sz="2800" spc="-1" strike="noStrike">
                <a:solidFill>
                  <a:srgbClr val="767171"/>
                </a:solidFill>
                <a:latin typeface="Arial"/>
                <a:ea typeface="Arial"/>
              </a:rPr>
              <a:t> functions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Clean and manage</a:t>
            </a:r>
            <a:r>
              <a:rPr b="0" lang="en-US" sz="2800" spc="-1" strike="noStrike">
                <a:solidFill>
                  <a:srgbClr val="767171"/>
                </a:solidFill>
                <a:latin typeface="Arial"/>
                <a:ea typeface="Arial"/>
              </a:rPr>
              <a:t> data</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Calculate</a:t>
            </a:r>
            <a:r>
              <a:rPr b="0" lang="en-US" sz="2800" spc="-1" strike="noStrike">
                <a:solidFill>
                  <a:srgbClr val="767171"/>
                </a:solidFill>
                <a:latin typeface="Arial"/>
                <a:ea typeface="Arial"/>
              </a:rPr>
              <a:t> summary statistics</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
        <p:nvSpPr>
          <p:cNvPr id="191" name="CustomShape 2"/>
          <p:cNvSpPr/>
          <p:nvPr/>
        </p:nvSpPr>
        <p:spPr>
          <a:xfrm>
            <a:off x="298800" y="424440"/>
            <a:ext cx="11352600" cy="27774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89" dur="indefinite" restart="never" nodeType="tmRoot">
          <p:childTnLst>
            <p:seq>
              <p:cTn id="90" dur="indefinite" nodeType="mainSeq"/>
              <p:prevCondLst>
                <p:cond delay="0" evt="onPrev">
                  <p:tgtEl>
                    <p:sldTgt/>
                  </p:tgtEl>
                </p:cond>
              </p:prevCondLst>
              <p:nextCondLst>
                <p:cond delay="0" evt="onNext">
                  <p:tgtEl>
                    <p:sldTgt/>
                  </p:tgtEl>
                </p:cond>
              </p:nextCondLst>
            </p:seq>
          </p:childTnLst>
        </p:cTn>
      </p:par>
    </p:tnLst>
  </p:timing>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2" name="CustomShape 1"/>
          <p:cNvSpPr/>
          <p:nvPr/>
        </p:nvSpPr>
        <p:spPr>
          <a:xfrm>
            <a:off x="2223000" y="2019960"/>
            <a:ext cx="11352600" cy="27774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Write</a:t>
            </a:r>
            <a:r>
              <a:rPr b="0" lang="en-US" sz="2800" spc="-1" strike="noStrike">
                <a:solidFill>
                  <a:srgbClr val="767171"/>
                </a:solidFill>
                <a:latin typeface="Arial"/>
                <a:ea typeface="Arial"/>
              </a:rPr>
              <a:t> functions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Clean and manage</a:t>
            </a:r>
            <a:r>
              <a:rPr b="0" lang="en-US" sz="2800" spc="-1" strike="noStrike">
                <a:solidFill>
                  <a:srgbClr val="767171"/>
                </a:solidFill>
                <a:latin typeface="Arial"/>
                <a:ea typeface="Arial"/>
              </a:rPr>
              <a:t> data</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Calculate</a:t>
            </a:r>
            <a:r>
              <a:rPr b="0" lang="en-US" sz="2800" spc="-1" strike="noStrike">
                <a:solidFill>
                  <a:srgbClr val="767171"/>
                </a:solidFill>
                <a:latin typeface="Arial"/>
                <a:ea typeface="Arial"/>
              </a:rPr>
              <a:t> summary statistics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Conduct</a:t>
            </a:r>
            <a:r>
              <a:rPr b="0" lang="en-US" sz="2800" spc="-1" strike="noStrike">
                <a:solidFill>
                  <a:srgbClr val="767171"/>
                </a:solidFill>
                <a:latin typeface="Arial"/>
                <a:ea typeface="Arial"/>
              </a:rPr>
              <a:t> statistical analyses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
        <p:nvSpPr>
          <p:cNvPr id="193" name="CustomShape 2"/>
          <p:cNvSpPr/>
          <p:nvPr/>
        </p:nvSpPr>
        <p:spPr>
          <a:xfrm>
            <a:off x="298800" y="424440"/>
            <a:ext cx="11352600" cy="27774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91" dur="indefinite" restart="never" nodeType="tmRoot">
          <p:childTnLst>
            <p:seq>
              <p:cTn id="92" dur="indefinite" nodeType="mainSeq"/>
              <p:prevCondLst>
                <p:cond delay="0" evt="onPrev">
                  <p:tgtEl>
                    <p:sldTgt/>
                  </p:tgtEl>
                </p:cond>
              </p:prevCondLst>
              <p:nextCondLst>
                <p:cond delay="0" evt="onNext">
                  <p:tgtEl>
                    <p:sldTgt/>
                  </p:tgtEl>
                </p:cond>
              </p:nextCondLst>
            </p:seq>
          </p:childTnLst>
        </p:cTn>
      </p:par>
    </p:tnLst>
  </p:timing>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4" name="CustomShape 1"/>
          <p:cNvSpPr/>
          <p:nvPr/>
        </p:nvSpPr>
        <p:spPr>
          <a:xfrm>
            <a:off x="2223000" y="2019960"/>
            <a:ext cx="11352600" cy="27774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Write</a:t>
            </a:r>
            <a:r>
              <a:rPr b="0" lang="en-US" sz="2800" spc="-1" strike="noStrike">
                <a:solidFill>
                  <a:srgbClr val="767171"/>
                </a:solidFill>
                <a:latin typeface="Arial"/>
                <a:ea typeface="Arial"/>
              </a:rPr>
              <a:t> functions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Clean and manage</a:t>
            </a:r>
            <a:r>
              <a:rPr b="0" lang="en-US" sz="2800" spc="-1" strike="noStrike">
                <a:solidFill>
                  <a:srgbClr val="767171"/>
                </a:solidFill>
                <a:latin typeface="Arial"/>
                <a:ea typeface="Arial"/>
              </a:rPr>
              <a:t> data</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Calculate</a:t>
            </a:r>
            <a:r>
              <a:rPr b="0" lang="en-US" sz="2800" spc="-1" strike="noStrike">
                <a:solidFill>
                  <a:srgbClr val="767171"/>
                </a:solidFill>
                <a:latin typeface="Arial"/>
                <a:ea typeface="Arial"/>
              </a:rPr>
              <a:t> summary statistics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Conduct</a:t>
            </a:r>
            <a:r>
              <a:rPr b="0" lang="en-US" sz="2800" spc="-1" strike="noStrike">
                <a:solidFill>
                  <a:srgbClr val="767171"/>
                </a:solidFill>
                <a:latin typeface="Arial"/>
                <a:ea typeface="Arial"/>
              </a:rPr>
              <a:t> statistical analyses</a:t>
            </a: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1" lang="en-US" sz="2800" spc="-1" strike="noStrike">
                <a:solidFill>
                  <a:srgbClr val="767171"/>
                </a:solidFill>
                <a:latin typeface="Arial"/>
                <a:ea typeface="Arial"/>
              </a:rPr>
              <a:t>Plot</a:t>
            </a:r>
            <a:r>
              <a:rPr b="0" lang="en-US" sz="2800" spc="-1" strike="noStrike">
                <a:solidFill>
                  <a:srgbClr val="767171"/>
                </a:solidFill>
                <a:latin typeface="Arial"/>
                <a:ea typeface="Arial"/>
              </a:rPr>
              <a:t> results</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
        <p:nvSpPr>
          <p:cNvPr id="195" name="CustomShape 2"/>
          <p:cNvSpPr/>
          <p:nvPr/>
        </p:nvSpPr>
        <p:spPr>
          <a:xfrm>
            <a:off x="298800" y="424440"/>
            <a:ext cx="11352600" cy="27774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2800" spc="-1" strike="noStrike">
                <a:solidFill>
                  <a:srgbClr val="767171"/>
                </a:solidFill>
                <a:latin typeface="Arial"/>
                <a:ea typeface="Arial"/>
              </a:rPr>
              <a:t>In this clinic you will develop a variety of useful skills for data manipulation and analysis in </a:t>
            </a:r>
            <a:r>
              <a:rPr b="1" lang="en-US" sz="2800" spc="-1" strike="noStrike">
                <a:solidFill>
                  <a:srgbClr val="767171"/>
                </a:solidFill>
                <a:latin typeface="Arial"/>
                <a:ea typeface="Arial"/>
              </a:rPr>
              <a:t>R:</a:t>
            </a:r>
            <a:endParaRPr b="0" lang="en-US" sz="2800" spc="-1" strike="noStrike">
              <a:latin typeface="Arial"/>
            </a:endParaRPr>
          </a:p>
          <a:p>
            <a:pPr>
              <a:lnSpc>
                <a:spcPct val="90000"/>
              </a:lnSpc>
              <a:spcBef>
                <a:spcPts val="1001"/>
              </a:spcBef>
            </a:pPr>
            <a:r>
              <a:rPr b="0" lang="en-US" sz="2800" spc="-1" strike="noStrike">
                <a:solidFill>
                  <a:srgbClr val="767171"/>
                </a:solidFill>
                <a:latin typeface="Calibri"/>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93" dur="indefinite" restart="never" nodeType="tmRoot">
          <p:childTnLst>
            <p:seq>
              <p:cTn id="94" dur="indefinite" nodeType="mainSeq"/>
              <p:prevCondLst>
                <p:cond delay="0" evt="onPrev">
                  <p:tgtEl>
                    <p:sldTgt/>
                  </p:tgtEl>
                </p:cond>
              </p:prevCondLst>
              <p:nextCondLst>
                <p:cond delay="0" evt="onNext">
                  <p:tgtEl>
                    <p:sldTgt/>
                  </p:tgtEl>
                </p:cond>
              </p:nextCondLst>
            </p:seq>
          </p:childTnLst>
        </p:cTn>
      </p:par>
    </p:tnLst>
  </p:timing>
</p:sld>
</file>

<file path=ppt/slides/slide4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96" name="CustomShape 1"/>
          <p:cNvSpPr/>
          <p:nvPr/>
        </p:nvSpPr>
        <p:spPr>
          <a:xfrm>
            <a:off x="750240" y="511560"/>
            <a:ext cx="2333160" cy="1108800"/>
          </a:xfrm>
          <a:prstGeom prst="rect">
            <a:avLst/>
          </a:prstGeom>
          <a:noFill/>
          <a:ln>
            <a:noFill/>
          </a:ln>
        </p:spPr>
        <p:style>
          <a:lnRef idx="0"/>
          <a:fillRef idx="0"/>
          <a:effectRef idx="0"/>
          <a:fontRef idx="minor"/>
        </p:style>
        <p:txBody>
          <a:bodyPr lIns="90000" rIns="90000" tIns="45000" bIns="45000" anchor="b"/>
          <a:p>
            <a:pPr>
              <a:lnSpc>
                <a:spcPct val="90000"/>
              </a:lnSpc>
            </a:pPr>
            <a:r>
              <a:rPr b="0" lang="en-US" sz="6000" spc="-1" strike="noStrike">
                <a:solidFill>
                  <a:srgbClr val="ffffff"/>
                </a:solidFill>
                <a:latin typeface="Arial"/>
                <a:ea typeface="Arial"/>
              </a:rPr>
              <a:t>Today</a:t>
            </a:r>
            <a:endParaRPr b="0" lang="en-US" sz="6000" spc="-1" strike="noStrike">
              <a:latin typeface="Arial"/>
            </a:endParaRPr>
          </a:p>
        </p:txBody>
      </p:sp>
    </p:spTree>
  </p:cSld>
  <p:transition spd="med">
    <p:pull dir="r"/>
  </p:transition>
  <p:timing>
    <p:tnLst>
      <p:par>
        <p:cTn id="95" dur="indefinite" restart="never" nodeType="tmRoot">
          <p:childTnLst>
            <p:seq>
              <p:cTn id="96" dur="indefinite" nodeType="mainSeq"/>
              <p:prevCondLst>
                <p:cond delay="0" evt="onPrev">
                  <p:tgtEl>
                    <p:sldTgt/>
                  </p:tgtEl>
                </p:cond>
              </p:prevCondLst>
              <p:nextCondLst>
                <p:cond delay="0" evt="onNext">
                  <p:tgtEl>
                    <p:sldTgt/>
                  </p:tgtEl>
                </p:cond>
              </p:nextCondLst>
            </p:seq>
          </p:childTnLst>
        </p:cTn>
      </p:par>
    </p:tnLst>
  </p:timing>
</p:sld>
</file>

<file path=ppt/slides/slide4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7" name="CustomShape 1"/>
          <p:cNvSpPr/>
          <p:nvPr/>
        </p:nvSpPr>
        <p:spPr>
          <a:xfrm>
            <a:off x="1097280" y="441000"/>
            <a:ext cx="12191040" cy="776988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1800" spc="-1" strike="noStrike">
                <a:solidFill>
                  <a:srgbClr val="767171"/>
                </a:solidFill>
                <a:latin typeface="Arial"/>
                <a:ea typeface="Arial"/>
              </a:rPr>
              <a:t>Data Manipulation and exploration – Code Along</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Navigating Data Types </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Vectors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Matrices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Factors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Data frames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Lists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Writing and using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syntax and examples of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control and logic statements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loops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summary stats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Review and Advanced Skills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spTree>
  </p:cSld>
  <p:timing>
    <p:tnLst>
      <p:par>
        <p:cTn id="97" dur="indefinite" restart="never" nodeType="tmRoot">
          <p:childTnLst>
            <p:seq>
              <p:cTn id="9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137" name="CustomShape 1"/>
          <p:cNvSpPr/>
          <p:nvPr/>
        </p:nvSpPr>
        <p:spPr>
          <a:xfrm>
            <a:off x="402840" y="-747720"/>
            <a:ext cx="4189680" cy="2386440"/>
          </a:xfrm>
          <a:prstGeom prst="rect">
            <a:avLst/>
          </a:prstGeom>
          <a:noFill/>
          <a:ln>
            <a:noFill/>
          </a:ln>
        </p:spPr>
        <p:style>
          <a:lnRef idx="0"/>
          <a:fillRef idx="0"/>
          <a:effectRef idx="0"/>
          <a:fontRef idx="minor"/>
        </p:style>
        <p:txBody>
          <a:bodyPr lIns="90000" rIns="90000" tIns="45000" bIns="45000" anchor="b"/>
          <a:p>
            <a:pPr algn="ctr">
              <a:lnSpc>
                <a:spcPct val="90000"/>
              </a:lnSpc>
            </a:pPr>
            <a:r>
              <a:rPr b="0" lang="en-US" sz="6000" spc="-1" strike="noStrike">
                <a:solidFill>
                  <a:srgbClr val="ffffff"/>
                </a:solidFill>
                <a:latin typeface="Arial"/>
                <a:ea typeface="Arial"/>
              </a:rPr>
              <a:t>What is </a:t>
            </a:r>
            <a:r>
              <a:rPr b="1" lang="en-US" sz="6000" spc="-1" strike="noStrike">
                <a:solidFill>
                  <a:srgbClr val="ffffff"/>
                </a:solidFill>
                <a:latin typeface="Arial"/>
                <a:ea typeface="Arial"/>
              </a:rPr>
              <a:t>R</a:t>
            </a:r>
            <a:r>
              <a:rPr b="0" lang="en-US" sz="6000" spc="-1" strike="noStrike">
                <a:solidFill>
                  <a:srgbClr val="ffffff"/>
                </a:solidFill>
                <a:latin typeface="Arial"/>
                <a:ea typeface="Arial"/>
              </a:rPr>
              <a:t>?</a:t>
            </a:r>
            <a:endParaRPr b="0" lang="en-US" sz="6000" spc="-1" strike="noStrike">
              <a:latin typeface="Arial"/>
            </a:endParaRPr>
          </a:p>
        </p:txBody>
      </p:sp>
    </p:spTree>
  </p:cSld>
  <p:transition spd="med">
    <p:pull dir="r"/>
  </p:transition>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5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8" name="CustomShape 1"/>
          <p:cNvSpPr/>
          <p:nvPr/>
        </p:nvSpPr>
        <p:spPr>
          <a:xfrm>
            <a:off x="1097280" y="441000"/>
            <a:ext cx="12191040" cy="776988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Code Along</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767171"/>
                </a:solidFill>
                <a:latin typeface="Arial"/>
                <a:ea typeface="Arial"/>
              </a:rPr>
              <a:t>Navigating Data Types </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Vectors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Matrices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Factors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Data frames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Lists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Writing and using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syntax and examples of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control and logic statements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loops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summary stats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Review and Advanced Skills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spTree>
  </p:cSld>
  <p:timing>
    <p:tnLst>
      <p:par>
        <p:cTn id="99" dur="indefinite" restart="never" nodeType="tmRoot">
          <p:childTnLst>
            <p:seq>
              <p:cTn id="100" dur="indefinite" nodeType="mainSeq"/>
              <p:prevCondLst>
                <p:cond delay="0" evt="onPrev">
                  <p:tgtEl>
                    <p:sldTgt/>
                  </p:tgtEl>
                </p:cond>
              </p:prevCondLst>
              <p:nextCondLst>
                <p:cond delay="0" evt="onNext">
                  <p:tgtEl>
                    <p:sldTgt/>
                  </p:tgtEl>
                </p:cond>
              </p:nextCondLst>
            </p:seq>
          </p:childTnLst>
        </p:cTn>
      </p:par>
    </p:tnLst>
  </p:timing>
</p:sld>
</file>

<file path=ppt/slides/slide5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9" name="CustomShape 1"/>
          <p:cNvSpPr/>
          <p:nvPr/>
        </p:nvSpPr>
        <p:spPr>
          <a:xfrm>
            <a:off x="1097280" y="441000"/>
            <a:ext cx="12191040" cy="776988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Code Along</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Navigating Data Types </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Vectors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Matrices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Factors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Data frames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Lists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767171"/>
                </a:solidFill>
                <a:latin typeface="Arial"/>
                <a:ea typeface="Arial"/>
              </a:rPr>
              <a:t>Writing and using Functions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syntax and examples of functions </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control and logic statements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loops</a:t>
            </a:r>
            <a:endParaRPr b="0" lang="en-US" sz="1800" spc="-1" strike="noStrike">
              <a:latin typeface="Arial"/>
            </a:endParaRPr>
          </a:p>
          <a:p>
            <a:pPr>
              <a:lnSpc>
                <a:spcPct val="100000"/>
              </a:lnSpc>
            </a:pP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 </a:t>
            </a:r>
            <a:r>
              <a:rPr b="0" lang="en-US" sz="1800" spc="-1" strike="noStrike">
                <a:solidFill>
                  <a:srgbClr val="767171"/>
                </a:solidFill>
                <a:latin typeface="Arial"/>
                <a:ea typeface="Arial"/>
              </a:rPr>
              <a:t>summary stats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Review and Advanced Skills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spTree>
  </p:cSld>
  <p:timing>
    <p:tnLst>
      <p:par>
        <p:cTn id="101" dur="indefinite" restart="never" nodeType="tmRoot">
          <p:childTnLst>
            <p:seq>
              <p:cTn id="102" dur="indefinite" nodeType="mainSeq"/>
              <p:prevCondLst>
                <p:cond delay="0" evt="onPrev">
                  <p:tgtEl>
                    <p:sldTgt/>
                  </p:tgtEl>
                </p:cond>
              </p:prevCondLst>
              <p:nextCondLst>
                <p:cond delay="0" evt="onNext">
                  <p:tgtEl>
                    <p:sldTgt/>
                  </p:tgtEl>
                </p:cond>
              </p:nextCondLst>
            </p:seq>
          </p:childTnLst>
        </p:cTn>
      </p:par>
    </p:tnLst>
  </p:timing>
</p:sld>
</file>

<file path=ppt/slides/slide5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0" name="CustomShape 1"/>
          <p:cNvSpPr/>
          <p:nvPr/>
        </p:nvSpPr>
        <p:spPr>
          <a:xfrm>
            <a:off x="1097280" y="441000"/>
            <a:ext cx="12191040" cy="7769880"/>
          </a:xfrm>
          <a:prstGeom prst="rect">
            <a:avLst/>
          </a:prstGeom>
          <a:noFill/>
          <a:ln>
            <a:noFill/>
          </a:ln>
        </p:spPr>
        <p:style>
          <a:lnRef idx="0"/>
          <a:fillRef idx="0"/>
          <a:effectRef idx="0"/>
          <a:fontRef idx="minor"/>
        </p:style>
        <p:txBody>
          <a:bodyPr lIns="90000" rIns="90000" tIns="45000" bIns="45000"/>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Data Manipulation and exploration – Code Along</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Navigating Data Types </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Vectors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Matrices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Factors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Data frames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Lists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d0cece"/>
                </a:solidFill>
                <a:latin typeface="Arial"/>
                <a:ea typeface="Arial"/>
              </a:rPr>
              <a:t>Writing and using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syntax and examples of functions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control and logic statements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loops</a:t>
            </a:r>
            <a:endParaRPr b="0" lang="en-US" sz="1800" spc="-1" strike="noStrike">
              <a:latin typeface="Arial"/>
            </a:endParaRPr>
          </a:p>
          <a:p>
            <a:pPr>
              <a:lnSpc>
                <a:spcPct val="100000"/>
              </a:lnSpc>
            </a:pP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 </a:t>
            </a:r>
            <a:r>
              <a:rPr b="0" lang="en-US" sz="1800" spc="-1" strike="noStrike">
                <a:solidFill>
                  <a:srgbClr val="d0cece"/>
                </a:solidFill>
                <a:latin typeface="Arial"/>
                <a:ea typeface="Arial"/>
              </a:rPr>
              <a:t>summary stats</a:t>
            </a:r>
            <a:endParaRPr b="0" lang="en-US" sz="1800" spc="-1" strike="noStrike">
              <a:latin typeface="Arial"/>
            </a:endParaRPr>
          </a:p>
          <a:p>
            <a:pPr>
              <a:lnSpc>
                <a:spcPct val="100000"/>
              </a:lnSpc>
            </a:pPr>
            <a:endParaRPr b="0" lang="en-US" sz="1800" spc="-1" strike="noStrike">
              <a:latin typeface="Arial"/>
            </a:endParaRPr>
          </a:p>
          <a:p>
            <a:pPr>
              <a:lnSpc>
                <a:spcPct val="100000"/>
              </a:lnSpc>
            </a:pPr>
            <a:r>
              <a:rPr b="0" lang="en-US" sz="1800" spc="-1" strike="noStrike">
                <a:solidFill>
                  <a:srgbClr val="767171"/>
                </a:solidFill>
                <a:latin typeface="Arial"/>
                <a:ea typeface="Arial"/>
              </a:rPr>
              <a:t>Data Manipulation and exploration – Review and Advanced Skills</a:t>
            </a: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a:p>
            <a:pPr>
              <a:lnSpc>
                <a:spcPct val="100000"/>
              </a:lnSpc>
            </a:pPr>
            <a:endParaRPr b="0" lang="en-US" sz="1800" spc="-1" strike="noStrike">
              <a:latin typeface="Arial"/>
            </a:endParaRPr>
          </a:p>
        </p:txBody>
      </p:sp>
    </p:spTree>
  </p:cSld>
  <p:timing>
    <p:tnLst>
      <p:par>
        <p:cTn id="103" dur="indefinite" restart="never" nodeType="tmRoot">
          <p:childTnLst>
            <p:seq>
              <p:cTn id="104" dur="indefinite" nodeType="mainSeq"/>
              <p:prevCondLst>
                <p:cond delay="0" evt="onPrev">
                  <p:tgtEl>
                    <p:sldTgt/>
                  </p:tgtEl>
                </p:cond>
              </p:prevCondLst>
              <p:nextCondLst>
                <p:cond delay="0" evt="onNext">
                  <p:tgtEl>
                    <p:sldTgt/>
                  </p:tgtEl>
                </p:cond>
              </p:nextCondLst>
            </p:seq>
          </p:childTnLst>
        </p:cTn>
      </p:par>
    </p:tnLst>
  </p:timing>
</p:sld>
</file>

<file path=ppt/slides/slide5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767171"/>
        </a:solidFill>
      </p:bgPr>
    </p:bg>
    <p:spTree>
      <p:nvGrpSpPr>
        <p:cNvPr id="1" name=""/>
        <p:cNvGrpSpPr/>
        <p:nvPr/>
      </p:nvGrpSpPr>
      <p:grpSpPr>
        <a:xfrm>
          <a:off x="0" y="0"/>
          <a:ext cx="0" cy="0"/>
          <a:chOff x="0" y="0"/>
          <a:chExt cx="0" cy="0"/>
        </a:xfrm>
      </p:grpSpPr>
      <p:sp>
        <p:nvSpPr>
          <p:cNvPr id="201" name="CustomShape 1"/>
          <p:cNvSpPr/>
          <p:nvPr/>
        </p:nvSpPr>
        <p:spPr>
          <a:xfrm>
            <a:off x="502200" y="588960"/>
            <a:ext cx="3913920" cy="845280"/>
          </a:xfrm>
          <a:prstGeom prst="rect">
            <a:avLst/>
          </a:prstGeom>
          <a:noFill/>
          <a:ln>
            <a:noFill/>
          </a:ln>
        </p:spPr>
        <p:style>
          <a:lnRef idx="0"/>
          <a:fillRef idx="0"/>
          <a:effectRef idx="0"/>
          <a:fontRef idx="minor"/>
        </p:style>
        <p:txBody>
          <a:bodyPr lIns="90000" rIns="90000" tIns="45000" bIns="45000" anchor="b"/>
          <a:p>
            <a:pPr>
              <a:lnSpc>
                <a:spcPct val="90000"/>
              </a:lnSpc>
            </a:pPr>
            <a:r>
              <a:rPr b="0" lang="en-US" sz="6000" spc="-1" strike="noStrike">
                <a:solidFill>
                  <a:srgbClr val="ffffff"/>
                </a:solidFill>
                <a:latin typeface="Arial"/>
                <a:ea typeface="Arial"/>
              </a:rPr>
              <a:t>Tomorrow</a:t>
            </a:r>
            <a:endParaRPr b="0" lang="en-US" sz="6000" spc="-1" strike="noStrike">
              <a:latin typeface="Arial"/>
            </a:endParaRPr>
          </a:p>
        </p:txBody>
      </p:sp>
    </p:spTree>
  </p:cSld>
  <p:transition spd="med">
    <p:pull dir="r"/>
  </p:transition>
  <p:timing>
    <p:tnLst>
      <p:par>
        <p:cTn id="105" dur="indefinite" restart="never" nodeType="tmRoot">
          <p:childTnLst>
            <p:seq>
              <p:cTn id="106" dur="indefinite" nodeType="mainSeq"/>
              <p:prevCondLst>
                <p:cond delay="0" evt="onPrev">
                  <p:tgtEl>
                    <p:sldTgt/>
                  </p:tgtEl>
                </p:cond>
              </p:prevCondLst>
              <p:nextCondLst>
                <p:cond delay="0" evt="onNext">
                  <p:tgtEl>
                    <p:sldTgt/>
                  </p:tgtEl>
                </p:cond>
              </p:nextCondLst>
            </p:seq>
          </p:childTnLst>
        </p:cTn>
      </p:par>
    </p:tnLst>
  </p:timing>
</p:sld>
</file>

<file path=ppt/slides/slide5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2" name="CustomShape 1"/>
          <p:cNvSpPr/>
          <p:nvPr/>
        </p:nvSpPr>
        <p:spPr>
          <a:xfrm>
            <a:off x="978120" y="664560"/>
            <a:ext cx="11352600" cy="655344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0" lang="en-US" sz="3200" spc="-1" strike="noStrike">
                <a:solidFill>
                  <a:srgbClr val="767171"/>
                </a:solidFill>
                <a:latin typeface="Arial"/>
                <a:ea typeface="Arial"/>
              </a:rPr>
              <a:t>Data visualization</a:t>
            </a:r>
            <a:endParaRPr b="0" lang="en-US" sz="3200" spc="-1" strike="noStrike">
              <a:latin typeface="Arial"/>
            </a:endParaRPr>
          </a:p>
          <a:p>
            <a:pPr>
              <a:lnSpc>
                <a:spcPct val="90000"/>
              </a:lnSpc>
              <a:spcBef>
                <a:spcPts val="1001"/>
              </a:spcBef>
            </a:pP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basic</a:t>
            </a:r>
            <a:endParaRPr b="0" lang="en-US" sz="3200" spc="-1" strike="noStrike">
              <a:latin typeface="Arial"/>
            </a:endParaRPr>
          </a:p>
          <a:p>
            <a:pPr>
              <a:lnSpc>
                <a:spcPct val="90000"/>
              </a:lnSpc>
              <a:spcBef>
                <a:spcPts val="1001"/>
              </a:spcBef>
            </a:pP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ggplot</a:t>
            </a:r>
            <a:endParaRPr b="0" lang="en-US" sz="3200" spc="-1" strike="noStrike">
              <a:latin typeface="Arial"/>
            </a:endParaRPr>
          </a:p>
          <a:p>
            <a:pPr>
              <a:lnSpc>
                <a:spcPct val="90000"/>
              </a:lnSpc>
              <a:spcBef>
                <a:spcPts val="1001"/>
              </a:spcBef>
            </a:pP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              </a:t>
            </a:r>
            <a:r>
              <a:rPr b="0" lang="en-US" sz="3200" spc="-1" strike="noStrike">
                <a:solidFill>
                  <a:srgbClr val="767171"/>
                </a:solidFill>
                <a:latin typeface="Arial"/>
                <a:ea typeface="Arial"/>
              </a:rPr>
              <a:t>plottly (interactive plots)</a:t>
            </a:r>
            <a:endParaRPr b="0" lang="en-US" sz="3200" spc="-1" strike="noStrike">
              <a:latin typeface="Arial"/>
            </a:endParaRPr>
          </a:p>
          <a:p>
            <a:pPr>
              <a:lnSpc>
                <a:spcPct val="90000"/>
              </a:lnSpc>
              <a:spcBef>
                <a:spcPts val="1001"/>
              </a:spcBef>
            </a:pPr>
            <a:endParaRPr b="0" lang="en-US" sz="3200" spc="-1" strike="noStrike">
              <a:latin typeface="Arial"/>
            </a:endParaRPr>
          </a:p>
          <a:p>
            <a:pPr>
              <a:lnSpc>
                <a:spcPct val="90000"/>
              </a:lnSpc>
              <a:spcBef>
                <a:spcPts val="1001"/>
              </a:spcBef>
            </a:pPr>
            <a:r>
              <a:rPr b="0" lang="en-US" sz="3200" spc="-1" strike="noStrike">
                <a:solidFill>
                  <a:srgbClr val="767171"/>
                </a:solidFill>
                <a:latin typeface="Arial"/>
                <a:ea typeface="Arial"/>
              </a:rPr>
              <a:t>Data Wrangling</a:t>
            </a:r>
            <a:endParaRPr b="0" lang="en-US" sz="3200" spc="-1" strike="noStrike">
              <a:latin typeface="Arial"/>
            </a:endParaRPr>
          </a:p>
          <a:p>
            <a:pPr>
              <a:lnSpc>
                <a:spcPct val="90000"/>
              </a:lnSpc>
              <a:spcBef>
                <a:spcPts val="1001"/>
              </a:spcBef>
            </a:pPr>
            <a:endParaRPr b="0" lang="en-US" sz="3200" spc="-1" strike="noStrike">
              <a:latin typeface="Arial"/>
            </a:endParaRPr>
          </a:p>
          <a:p>
            <a:pPr>
              <a:lnSpc>
                <a:spcPct val="90000"/>
              </a:lnSpc>
              <a:spcBef>
                <a:spcPts val="1001"/>
              </a:spcBef>
            </a:pPr>
            <a:endParaRPr b="0" lang="en-US" sz="3200" spc="-1" strike="noStrike">
              <a:latin typeface="Arial"/>
            </a:endParaRPr>
          </a:p>
          <a:p>
            <a:pPr>
              <a:lnSpc>
                <a:spcPct val="90000"/>
              </a:lnSpc>
              <a:spcBef>
                <a:spcPts val="1001"/>
              </a:spcBef>
            </a:pPr>
            <a:r>
              <a:rPr b="0" lang="en-US" sz="3200" spc="-1" strike="noStrike">
                <a:solidFill>
                  <a:srgbClr val="767171"/>
                </a:solidFill>
                <a:latin typeface="Arial"/>
                <a:ea typeface="Arial"/>
              </a:rPr>
              <a:t>Statistical Analysis</a:t>
            </a:r>
            <a:endParaRPr b="0" lang="en-US" sz="3200" spc="-1" strike="noStrike">
              <a:latin typeface="Arial"/>
            </a:endParaRPr>
          </a:p>
          <a:p>
            <a:pPr>
              <a:lnSpc>
                <a:spcPct val="90000"/>
              </a:lnSpc>
              <a:spcBef>
                <a:spcPts val="1001"/>
              </a:spcBef>
            </a:pPr>
            <a:endParaRPr b="0" lang="en-US" sz="3200" spc="-1" strike="noStrike">
              <a:latin typeface="Arial"/>
            </a:endParaRPr>
          </a:p>
        </p:txBody>
      </p:sp>
    </p:spTree>
  </p:cSld>
  <p:transition spd="med">
    <p:pull dir="r"/>
  </p:transition>
  <p:timing>
    <p:tnLst>
      <p:par>
        <p:cTn id="107" dur="indefinite" restart="never" nodeType="tmRoot">
          <p:childTnLst>
            <p:seq>
              <p:cTn id="108"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261720" y="652680"/>
            <a:ext cx="11929320" cy="58662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1" lang="en-US" sz="2800" spc="-1" strike="noStrike">
                <a:solidFill>
                  <a:srgbClr val="767171"/>
                </a:solidFill>
                <a:latin typeface="Arial"/>
                <a:ea typeface="Arial"/>
              </a:rPr>
              <a:t>R</a:t>
            </a:r>
            <a:r>
              <a:rPr b="0" lang="en-US" sz="2800" spc="-1" strike="noStrike">
                <a:solidFill>
                  <a:srgbClr val="767171"/>
                </a:solidFill>
                <a:latin typeface="Arial"/>
                <a:ea typeface="Arial"/>
              </a:rPr>
              <a:t> is a language and environment for statistical computing and graphics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ransition spd="med">
    <p:pull dir="r"/>
  </p:transition>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9" name="CustomShape 1"/>
          <p:cNvSpPr/>
          <p:nvPr/>
        </p:nvSpPr>
        <p:spPr>
          <a:xfrm>
            <a:off x="261720" y="652680"/>
            <a:ext cx="11929320" cy="58662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1" lang="en-US" sz="2800" spc="-1" strike="noStrike">
                <a:solidFill>
                  <a:srgbClr val="d0cece"/>
                </a:solidFill>
                <a:latin typeface="Arial"/>
                <a:ea typeface="Arial"/>
              </a:rPr>
              <a:t>R</a:t>
            </a:r>
            <a:r>
              <a:rPr b="0" lang="en-US" sz="2800" spc="-1" strike="noStrike">
                <a:solidFill>
                  <a:srgbClr val="d0cece"/>
                </a:solidFill>
                <a:latin typeface="Arial"/>
                <a:ea typeface="Arial"/>
              </a:rPr>
              <a:t> is a language and environment for statistical computing and graphics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The official </a:t>
            </a:r>
            <a:r>
              <a:rPr b="1" lang="en-US" sz="2800" spc="-1" strike="noStrike">
                <a:solidFill>
                  <a:srgbClr val="767171"/>
                </a:solidFill>
                <a:latin typeface="Arial"/>
                <a:ea typeface="Arial"/>
              </a:rPr>
              <a:t>R</a:t>
            </a:r>
            <a:r>
              <a:rPr b="0" lang="en-US" sz="2800" spc="-1" strike="noStrike">
                <a:solidFill>
                  <a:srgbClr val="767171"/>
                </a:solidFill>
                <a:latin typeface="Arial"/>
                <a:ea typeface="Arial"/>
              </a:rPr>
              <a:t>  home page: </a:t>
            </a:r>
            <a:r>
              <a:rPr b="0" lang="en-US" sz="2800" spc="-1" strike="noStrike" u="sng">
                <a:solidFill>
                  <a:srgbClr val="0563c1"/>
                </a:solidFill>
                <a:uFillTx/>
                <a:latin typeface="Arial"/>
                <a:ea typeface="Arial"/>
                <a:hlinkClick r:id="rId1"/>
              </a:rPr>
              <a:t>http</a:t>
            </a:r>
            <a:r>
              <a:rPr b="0" lang="en-US" sz="2800" spc="-1" strike="noStrike" u="sng">
                <a:solidFill>
                  <a:srgbClr val="0563c1"/>
                </a:solidFill>
                <a:uFillTx/>
                <a:latin typeface="Arial"/>
                <a:ea typeface="Arial"/>
                <a:hlinkClick r:id="rId2"/>
              </a:rPr>
              <a:t>://</a:t>
            </a:r>
            <a:r>
              <a:rPr b="0" lang="en-US" sz="2800" spc="-1" strike="noStrike" u="sng">
                <a:solidFill>
                  <a:srgbClr val="0563c1"/>
                </a:solidFill>
                <a:uFillTx/>
                <a:latin typeface="Arial"/>
                <a:ea typeface="Arial"/>
                <a:hlinkClick r:id="rId3"/>
              </a:rPr>
              <a:t>www.R-project.org</a:t>
            </a:r>
            <a:r>
              <a:rPr b="0" lang="en-US" sz="2800" spc="-1" strike="noStrike">
                <a:solidFill>
                  <a:srgbClr val="767171"/>
                </a:solidFill>
                <a:latin typeface="Arial"/>
                <a:ea typeface="Arial"/>
              </a:rPr>
              <a:t> </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0" name="CustomShape 1"/>
          <p:cNvSpPr/>
          <p:nvPr/>
        </p:nvSpPr>
        <p:spPr>
          <a:xfrm>
            <a:off x="261720" y="652680"/>
            <a:ext cx="11929320" cy="58662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1" lang="en-US" sz="2800" spc="-1" strike="noStrike">
                <a:solidFill>
                  <a:srgbClr val="d0cece"/>
                </a:solidFill>
                <a:latin typeface="Arial"/>
                <a:ea typeface="Arial"/>
              </a:rPr>
              <a:t>R</a:t>
            </a:r>
            <a:r>
              <a:rPr b="0" lang="en-US" sz="2800" spc="-1" strike="noStrike">
                <a:solidFill>
                  <a:srgbClr val="d0cece"/>
                </a:solidFill>
                <a:latin typeface="Arial"/>
                <a:ea typeface="Arial"/>
              </a:rPr>
              <a:t> is a language and environment for statistical computing and graphics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The official </a:t>
            </a:r>
            <a:r>
              <a:rPr b="1" lang="en-US" sz="2800" spc="-1" strike="noStrike">
                <a:solidFill>
                  <a:srgbClr val="d0cece"/>
                </a:solidFill>
                <a:latin typeface="Arial"/>
                <a:ea typeface="Arial"/>
              </a:rPr>
              <a:t>R</a:t>
            </a:r>
            <a:r>
              <a:rPr b="0" lang="en-US" sz="2800" spc="-1" strike="noStrike">
                <a:solidFill>
                  <a:srgbClr val="d0cece"/>
                </a:solidFill>
                <a:latin typeface="Arial"/>
                <a:ea typeface="Arial"/>
              </a:rPr>
              <a:t>  home page: http://www.R-project.org</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You download it from </a:t>
            </a:r>
            <a:r>
              <a:rPr b="1" lang="en-US" sz="2800" spc="-1" strike="noStrike">
                <a:solidFill>
                  <a:srgbClr val="767171"/>
                </a:solidFill>
                <a:latin typeface="Arial"/>
                <a:ea typeface="Arial"/>
              </a:rPr>
              <a:t>CRAN</a:t>
            </a:r>
            <a:r>
              <a:rPr b="0" lang="en-US" sz="2800" spc="-1" strike="noStrike">
                <a:solidFill>
                  <a:srgbClr val="767171"/>
                </a:solidFill>
                <a:latin typeface="Arial"/>
                <a:ea typeface="Arial"/>
              </a:rPr>
              <a:t>: </a:t>
            </a:r>
            <a:r>
              <a:rPr b="0" lang="en-US" sz="2800" spc="-1" strike="noStrike" u="sng">
                <a:solidFill>
                  <a:srgbClr val="0563c1"/>
                </a:solidFill>
                <a:uFillTx/>
                <a:latin typeface="Arial"/>
                <a:ea typeface="Arial"/>
                <a:hlinkClick r:id="rId1"/>
              </a:rPr>
              <a:t>https://</a:t>
            </a:r>
            <a:r>
              <a:rPr b="0" lang="en-US" sz="2800" spc="-1" strike="noStrike" u="sng">
                <a:solidFill>
                  <a:srgbClr val="0563c1"/>
                </a:solidFill>
                <a:uFillTx/>
                <a:latin typeface="Arial"/>
                <a:ea typeface="Arial"/>
                <a:hlinkClick r:id="rId2"/>
              </a:rPr>
              <a:t>cran.r-project.org/</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1" name="CustomShape 1"/>
          <p:cNvSpPr/>
          <p:nvPr/>
        </p:nvSpPr>
        <p:spPr>
          <a:xfrm>
            <a:off x="261720" y="652680"/>
            <a:ext cx="11929320" cy="5866200"/>
          </a:xfrm>
          <a:prstGeom prst="rect">
            <a:avLst/>
          </a:prstGeom>
          <a:noFill/>
          <a:ln>
            <a:noFill/>
          </a:ln>
        </p:spPr>
        <p:style>
          <a:lnRef idx="0"/>
          <a:fillRef idx="0"/>
          <a:effectRef idx="0"/>
          <a:fontRef idx="minor"/>
        </p:style>
        <p:txBody>
          <a:bodyPr lIns="90000" rIns="90000" tIns="45000" bIns="45000">
            <a:normAutofit/>
          </a:bodyPr>
          <a:p>
            <a:pPr>
              <a:lnSpc>
                <a:spcPct val="90000"/>
              </a:lnSpc>
              <a:spcBef>
                <a:spcPts val="1001"/>
              </a:spcBef>
            </a:pPr>
            <a:r>
              <a:rPr b="1" lang="en-US" sz="2800" spc="-1" strike="noStrike">
                <a:solidFill>
                  <a:srgbClr val="d0cece"/>
                </a:solidFill>
                <a:latin typeface="Arial"/>
                <a:ea typeface="Arial"/>
              </a:rPr>
              <a:t>R</a:t>
            </a:r>
            <a:r>
              <a:rPr b="0" lang="en-US" sz="2800" spc="-1" strike="noStrike">
                <a:solidFill>
                  <a:srgbClr val="d0cece"/>
                </a:solidFill>
                <a:latin typeface="Arial"/>
                <a:ea typeface="Arial"/>
              </a:rPr>
              <a:t> is a language and environment for statistical computing and graphics</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The official </a:t>
            </a:r>
            <a:r>
              <a:rPr b="1" lang="en-US" sz="2800" spc="-1" strike="noStrike">
                <a:solidFill>
                  <a:srgbClr val="d0cece"/>
                </a:solidFill>
                <a:latin typeface="Arial"/>
                <a:ea typeface="Arial"/>
              </a:rPr>
              <a:t>R</a:t>
            </a:r>
            <a:r>
              <a:rPr b="0" lang="en-US" sz="2800" spc="-1" strike="noStrike">
                <a:solidFill>
                  <a:srgbClr val="d0cece"/>
                </a:solidFill>
                <a:latin typeface="Arial"/>
                <a:ea typeface="Arial"/>
              </a:rPr>
              <a:t>  home page: http://www.R-project.org</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d0cece"/>
                </a:solidFill>
                <a:latin typeface="Arial"/>
                <a:ea typeface="Arial"/>
              </a:rPr>
              <a:t>You download it from </a:t>
            </a:r>
            <a:r>
              <a:rPr b="1" lang="en-US" sz="2800" spc="-1" strike="noStrike">
                <a:solidFill>
                  <a:srgbClr val="d0cece"/>
                </a:solidFill>
                <a:latin typeface="Arial"/>
                <a:ea typeface="Arial"/>
              </a:rPr>
              <a:t>CRAN</a:t>
            </a:r>
            <a:r>
              <a:rPr b="0" lang="en-US" sz="2800" spc="-1" strike="noStrike">
                <a:solidFill>
                  <a:srgbClr val="d0cece"/>
                </a:solidFill>
                <a:latin typeface="Arial"/>
                <a:ea typeface="Arial"/>
              </a:rPr>
              <a:t>: https://cran.r-project.org/</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r>
              <a:rPr b="0" lang="en-US" sz="2800" spc="-1" strike="noStrike">
                <a:solidFill>
                  <a:srgbClr val="767171"/>
                </a:solidFill>
                <a:latin typeface="Arial"/>
                <a:ea typeface="Arial"/>
              </a:rPr>
              <a:t> </a:t>
            </a:r>
            <a:r>
              <a:rPr b="0" lang="en-US" sz="2800" spc="-1" strike="noStrike">
                <a:solidFill>
                  <a:srgbClr val="767171"/>
                </a:solidFill>
                <a:latin typeface="Arial"/>
                <a:ea typeface="Arial"/>
              </a:rPr>
              <a:t>The R  system can be installed on, Windows, Mac or Linux</a:t>
            </a: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a:p>
            <a:pPr>
              <a:lnSpc>
                <a:spcPct val="90000"/>
              </a:lnSpc>
              <a:spcBef>
                <a:spcPts val="1001"/>
              </a:spcBef>
            </a:pPr>
            <a:endParaRPr b="0" lang="en-US" sz="2800" spc="-1" strike="noStrike">
              <a:latin typeface="Arial"/>
            </a:endParaRPr>
          </a:p>
        </p:txBody>
      </p:sp>
      <p:pic>
        <p:nvPicPr>
          <p:cNvPr id="142" name="Picture 4" descr=""/>
          <p:cNvPicPr/>
          <p:nvPr/>
        </p:nvPicPr>
        <p:blipFill>
          <a:blip r:embed="rId1"/>
          <a:stretch/>
        </p:blipFill>
        <p:spPr>
          <a:xfrm>
            <a:off x="4595040" y="4206960"/>
            <a:ext cx="3022200" cy="2503440"/>
          </a:xfrm>
          <a:prstGeom prst="rect">
            <a:avLst/>
          </a:prstGeom>
          <a:ln>
            <a:noFill/>
          </a:ln>
        </p:spPr>
      </p:pic>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20012</TotalTime>
  <Application>LibreOffice/6.0.7.3$Linux_X86_64 LibreOffice_project/00m0$Build-3</Application>
  <Words>2803</Words>
  <Paragraphs>588</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2017-07-15T15:29:45Z</dcterms:created>
  <dc:creator>Ana Bento</dc:creator>
  <dc:description/>
  <dc:language>en-US</dc:language>
  <cp:lastModifiedBy/>
  <dcterms:modified xsi:type="dcterms:W3CDTF">2020-11-06T16:00:01Z</dcterms:modified>
  <cp:revision>75</cp:revision>
  <dc:subject/>
  <dc:title>R Data Clinic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15.0033</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35</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54</vt:i4>
  </property>
</Properties>
</file>